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2" r:id="rId1"/>
  </p:sldMasterIdLst>
  <p:notesMasterIdLst>
    <p:notesMasterId r:id="rId91"/>
  </p:notesMasterIdLst>
  <p:sldIdLst>
    <p:sldId id="256" r:id="rId2"/>
    <p:sldId id="261" r:id="rId3"/>
    <p:sldId id="432" r:id="rId4"/>
    <p:sldId id="494" r:id="rId5"/>
    <p:sldId id="498" r:id="rId6"/>
    <p:sldId id="444" r:id="rId7"/>
    <p:sldId id="495" r:id="rId8"/>
    <p:sldId id="497" r:id="rId9"/>
    <p:sldId id="526" r:id="rId10"/>
    <p:sldId id="448" r:id="rId11"/>
    <p:sldId id="506" r:id="rId12"/>
    <p:sldId id="507" r:id="rId13"/>
    <p:sldId id="508" r:id="rId14"/>
    <p:sldId id="510" r:id="rId15"/>
    <p:sldId id="512" r:id="rId16"/>
    <p:sldId id="513" r:id="rId17"/>
    <p:sldId id="511" r:id="rId18"/>
    <p:sldId id="514" r:id="rId19"/>
    <p:sldId id="431" r:id="rId20"/>
    <p:sldId id="445" r:id="rId21"/>
    <p:sldId id="446" r:id="rId22"/>
    <p:sldId id="447" r:id="rId23"/>
    <p:sldId id="515" r:id="rId24"/>
    <p:sldId id="502" r:id="rId25"/>
    <p:sldId id="499" r:id="rId26"/>
    <p:sldId id="449" r:id="rId27"/>
    <p:sldId id="516" r:id="rId28"/>
    <p:sldId id="517" r:id="rId29"/>
    <p:sldId id="518" r:id="rId30"/>
    <p:sldId id="520" r:id="rId31"/>
    <p:sldId id="450" r:id="rId32"/>
    <p:sldId id="521" r:id="rId33"/>
    <p:sldId id="522" r:id="rId34"/>
    <p:sldId id="524" r:id="rId35"/>
    <p:sldId id="451" r:id="rId36"/>
    <p:sldId id="523" r:id="rId37"/>
    <p:sldId id="527" r:id="rId38"/>
    <p:sldId id="525" r:id="rId39"/>
    <p:sldId id="503" r:id="rId40"/>
    <p:sldId id="504" r:id="rId41"/>
    <p:sldId id="505" r:id="rId42"/>
    <p:sldId id="490" r:id="rId43"/>
    <p:sldId id="440" r:id="rId44"/>
    <p:sldId id="453" r:id="rId45"/>
    <p:sldId id="528" r:id="rId46"/>
    <p:sldId id="454" r:id="rId47"/>
    <p:sldId id="455" r:id="rId48"/>
    <p:sldId id="456" r:id="rId49"/>
    <p:sldId id="457" r:id="rId50"/>
    <p:sldId id="458" r:id="rId51"/>
    <p:sldId id="459" r:id="rId52"/>
    <p:sldId id="460" r:id="rId53"/>
    <p:sldId id="461" r:id="rId54"/>
    <p:sldId id="462" r:id="rId55"/>
    <p:sldId id="491" r:id="rId56"/>
    <p:sldId id="441" r:id="rId57"/>
    <p:sldId id="463" r:id="rId58"/>
    <p:sldId id="464" r:id="rId59"/>
    <p:sldId id="465" r:id="rId60"/>
    <p:sldId id="466" r:id="rId61"/>
    <p:sldId id="467" r:id="rId62"/>
    <p:sldId id="468" r:id="rId63"/>
    <p:sldId id="469" r:id="rId64"/>
    <p:sldId id="470" r:id="rId65"/>
    <p:sldId id="471" r:id="rId66"/>
    <p:sldId id="472" r:id="rId67"/>
    <p:sldId id="473" r:id="rId68"/>
    <p:sldId id="492" r:id="rId69"/>
    <p:sldId id="442" r:id="rId70"/>
    <p:sldId id="436" r:id="rId71"/>
    <p:sldId id="474" r:id="rId72"/>
    <p:sldId id="475" r:id="rId73"/>
    <p:sldId id="476" r:id="rId74"/>
    <p:sldId id="477" r:id="rId75"/>
    <p:sldId id="478" r:id="rId76"/>
    <p:sldId id="479" r:id="rId77"/>
    <p:sldId id="480" r:id="rId78"/>
    <p:sldId id="493" r:id="rId79"/>
    <p:sldId id="443" r:id="rId80"/>
    <p:sldId id="481" r:id="rId81"/>
    <p:sldId id="482" r:id="rId82"/>
    <p:sldId id="483" r:id="rId83"/>
    <p:sldId id="484" r:id="rId84"/>
    <p:sldId id="485" r:id="rId85"/>
    <p:sldId id="486" r:id="rId86"/>
    <p:sldId id="487" r:id="rId87"/>
    <p:sldId id="488" r:id="rId88"/>
    <p:sldId id="489" r:id="rId89"/>
    <p:sldId id="299" r:id="rId90"/>
  </p:sldIdLst>
  <p:sldSz cx="12192000" cy="6858000"/>
  <p:notesSz cx="9296400" cy="70104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001" autoAdjust="0"/>
    <p:restoredTop sz="67087" autoAdjust="0"/>
  </p:normalViewPr>
  <p:slideViewPr>
    <p:cSldViewPr snapToGrid="0">
      <p:cViewPr varScale="1">
        <p:scale>
          <a:sx n="71" d="100"/>
          <a:sy n="71" d="100"/>
        </p:scale>
        <p:origin x="240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6" d="100"/>
        <a:sy n="5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4028440" cy="351737"/>
          </a:xfrm>
          <a:prstGeom prst="rect">
            <a:avLst/>
          </a:prstGeom>
        </p:spPr>
        <p:txBody>
          <a:bodyPr vert="horz" lIns="93172" tIns="46587" rIns="93172" bIns="46587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265809" y="2"/>
            <a:ext cx="4028440" cy="351737"/>
          </a:xfrm>
          <a:prstGeom prst="rect">
            <a:avLst/>
          </a:prstGeom>
        </p:spPr>
        <p:txBody>
          <a:bodyPr vert="horz" lIns="93172" tIns="46587" rIns="93172" bIns="46587" rtlCol="0"/>
          <a:lstStyle>
            <a:lvl1pPr algn="r">
              <a:defRPr sz="1200"/>
            </a:lvl1pPr>
          </a:lstStyle>
          <a:p>
            <a:fld id="{2F3C3236-96AA-4D99-B4CC-7963FC6EB766}" type="datetimeFigureOut">
              <a:rPr lang="en-US" smtClean="0"/>
              <a:t>11/28/2021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46350" y="876300"/>
            <a:ext cx="4203700" cy="23653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2" tIns="46587" rIns="93172" bIns="46587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29640" y="3373755"/>
            <a:ext cx="7437120" cy="2760346"/>
          </a:xfrm>
          <a:prstGeom prst="rect">
            <a:avLst/>
          </a:prstGeom>
        </p:spPr>
        <p:txBody>
          <a:bodyPr vert="horz" lIns="93172" tIns="46587" rIns="93172" bIns="46587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658665"/>
            <a:ext cx="4028440" cy="351736"/>
          </a:xfrm>
          <a:prstGeom prst="rect">
            <a:avLst/>
          </a:prstGeom>
        </p:spPr>
        <p:txBody>
          <a:bodyPr vert="horz" lIns="93172" tIns="46587" rIns="93172" bIns="46587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265809" y="6658665"/>
            <a:ext cx="4028440" cy="351736"/>
          </a:xfrm>
          <a:prstGeom prst="rect">
            <a:avLst/>
          </a:prstGeom>
        </p:spPr>
        <p:txBody>
          <a:bodyPr vert="horz" lIns="93172" tIns="46587" rIns="93172" bIns="46587" rtlCol="0" anchor="b"/>
          <a:lstStyle>
            <a:lvl1pPr algn="r">
              <a:defRPr sz="1200"/>
            </a:lvl1pPr>
          </a:lstStyle>
          <a:p>
            <a:fld id="{2CDD28BC-5780-46F3-920C-B5BE0316B2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3781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Overview of what’s involved.   Don’t need the details – just know they exist.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DD28BC-5780-46F3-920C-B5BE0316B2D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920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  solution_hello_assignment_2.cpp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  solution_hello_assignment_3.cpp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DD28BC-5780-46F3-920C-B5BE0316B2D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182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  solution_hello_assignment_2.cpp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  solution_hello_assignment_3.cpp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DD28BC-5780-46F3-920C-B5BE0316B2D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5184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next section is background on the nuts and bolts</a:t>
            </a:r>
          </a:p>
          <a:p>
            <a:r>
              <a:rPr lang="en-US" dirty="0"/>
              <a:t>standard library</a:t>
            </a:r>
          </a:p>
          <a:p>
            <a:r>
              <a:rPr lang="en-US" dirty="0"/>
              <a:t>key words</a:t>
            </a:r>
          </a:p>
          <a:p>
            <a:r>
              <a:rPr lang="en-US" dirty="0"/>
              <a:t>operators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DD28BC-5780-46F3-920C-B5BE0316B2D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1677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DD28BC-5780-46F3-920C-B5BE0316B2D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2314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uses built-in </a:t>
            </a:r>
            <a:r>
              <a:rPr lang="en-US" dirty="0" err="1"/>
              <a:t>sizeof</a:t>
            </a:r>
            <a:r>
              <a:rPr lang="en-US" dirty="0"/>
              <a:t>()</a:t>
            </a:r>
          </a:p>
          <a:p>
            <a:r>
              <a:rPr lang="en-US" dirty="0"/>
              <a:t>also uses a template</a:t>
            </a:r>
          </a:p>
          <a:p>
            <a:r>
              <a:rPr lang="en-US" dirty="0"/>
              <a:t>note that digits is an attribute.       min() and max() are functions.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DD28BC-5780-46F3-920C-B5BE0316B2D9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7668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var_type_examples.cpp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DD28BC-5780-46F3-920C-B5BE0316B2D9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34199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enum_examples.cpp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DD28BC-5780-46F3-920C-B5BE0316B2D9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45472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type_cast.cpp has examples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DD28BC-5780-46F3-920C-B5BE0316B2D9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8574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string_examples.cpp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DD28BC-5780-46F3-920C-B5BE0316B2D9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0032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regex_examples.cpp</a:t>
            </a:r>
          </a:p>
          <a:p>
            <a:r>
              <a:rPr lang="en-US" dirty="0"/>
              <a:t>regex_examples_group.cpp</a:t>
            </a:r>
          </a:p>
          <a:p>
            <a:r>
              <a:rPr lang="en-US" dirty="0"/>
              <a:t>patterns on next slide</a:t>
            </a:r>
          </a:p>
          <a:p>
            <a:r>
              <a:rPr lang="en-US" dirty="0"/>
              <a:t>regex_101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DD28BC-5780-46F3-920C-B5BE0316B2D9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8979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Hello1.anno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DD28BC-5780-46F3-920C-B5BE0316B2D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67351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regex_examples.cpp</a:t>
            </a:r>
          </a:p>
          <a:p>
            <a:r>
              <a:rPr lang="en-US" dirty="0"/>
              <a:t>regex_101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DD28BC-5780-46F3-920C-B5BE0316B2D9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3798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regex_solution.cpp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DD28BC-5780-46F3-920C-B5BE0316B2D9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72094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conditionals.cpp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DD28BC-5780-46F3-920C-B5BE0316B2D9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02953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conditionals.cpp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DD28BC-5780-46F3-920C-B5BE0316B2D9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4870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loops.cpp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DD28BC-5780-46F3-920C-B5BE0316B2D9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31998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for_basic.cpp</a:t>
            </a:r>
          </a:p>
          <a:p>
            <a:r>
              <a:rPr lang="en-US" dirty="0"/>
              <a:t>loops.cpp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DD28BC-5780-46F3-920C-B5BE0316B2D9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36343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loops.cpp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DD28BC-5780-46F3-920C-B5BE0316B2D9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8311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Hello1.anno</a:t>
            </a:r>
          </a:p>
          <a:p>
            <a:r>
              <a:rPr lang="en-US" dirty="0"/>
              <a:t>https://caiorss.github.io/C-Cpp-Notes/compiler-flags-options.html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DD28BC-5780-46F3-920C-B5BE0316B2D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0006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Hello2_anno.cpp</a:t>
            </a:r>
          </a:p>
          <a:p>
            <a:r>
              <a:rPr lang="en-US" dirty="0" err="1"/>
              <a:t>Endl</a:t>
            </a:r>
            <a:r>
              <a:rPr lang="en-US" dirty="0"/>
              <a:t> \n + flush buffer</a:t>
            </a:r>
          </a:p>
          <a:p>
            <a:r>
              <a:rPr lang="en-US" dirty="0"/>
              <a:t>Namespace references</a:t>
            </a:r>
          </a:p>
          <a:p>
            <a:r>
              <a:rPr lang="en-US" dirty="0"/>
              <a:t>Variable declaration</a:t>
            </a:r>
          </a:p>
          <a:p>
            <a:r>
              <a:rPr lang="en-US" dirty="0"/>
              <a:t>Double quotes for strings, single for char</a:t>
            </a:r>
          </a:p>
          <a:p>
            <a:r>
              <a:rPr lang="en-US" dirty="0"/>
              <a:t>String </a:t>
            </a:r>
            <a:r>
              <a:rPr lang="en-US" dirty="0" err="1"/>
              <a:t>concat</a:t>
            </a:r>
            <a:endParaRPr lang="en-US" dirty="0"/>
          </a:p>
          <a:p>
            <a:endParaRPr lang="en-US" dirty="0"/>
          </a:p>
          <a:p>
            <a:r>
              <a:rPr lang="en-US" dirty="0"/>
              <a:t>Discuss escape characters, exp \”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DD28BC-5780-46F3-920C-B5BE0316B2D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8685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DD28BC-5780-46F3-920C-B5BE0316B2D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6246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Hello2_anno.cpp</a:t>
            </a:r>
          </a:p>
          <a:p>
            <a:r>
              <a:rPr lang="en-US" dirty="0" err="1"/>
              <a:t>Endl</a:t>
            </a:r>
            <a:r>
              <a:rPr lang="en-US" dirty="0"/>
              <a:t> \n + flush buffer</a:t>
            </a:r>
          </a:p>
          <a:p>
            <a:r>
              <a:rPr lang="en-US" dirty="0"/>
              <a:t>Namespace references</a:t>
            </a:r>
          </a:p>
          <a:p>
            <a:r>
              <a:rPr lang="en-US" dirty="0"/>
              <a:t>Variable declaration</a:t>
            </a:r>
          </a:p>
          <a:p>
            <a:r>
              <a:rPr lang="en-US" dirty="0"/>
              <a:t>Double quotes for strings, single for char</a:t>
            </a:r>
          </a:p>
          <a:p>
            <a:r>
              <a:rPr lang="en-US" dirty="0"/>
              <a:t>String </a:t>
            </a:r>
            <a:r>
              <a:rPr lang="en-US" dirty="0" err="1"/>
              <a:t>concat</a:t>
            </a:r>
            <a:endParaRPr lang="en-US" dirty="0"/>
          </a:p>
          <a:p>
            <a:endParaRPr lang="en-US" dirty="0"/>
          </a:p>
          <a:p>
            <a:r>
              <a:rPr lang="en-US" dirty="0"/>
              <a:t>Discuss escape characters, exp \”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DD28BC-5780-46F3-920C-B5BE0316B2D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7992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Split a line, create long variable types, set precision</a:t>
            </a:r>
          </a:p>
          <a:p>
            <a:r>
              <a:rPr lang="en-US" dirty="0"/>
              <a:t>L is really a compiler directive that expands an integer to a long</a:t>
            </a:r>
          </a:p>
          <a:p>
            <a:r>
              <a:rPr lang="en-US" dirty="0"/>
              <a:t>  (size, accuracy)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DD28BC-5780-46F3-920C-B5BE0316B2D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908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DD28BC-5780-46F3-920C-B5BE0316B2D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5188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DD28BC-5780-46F3-920C-B5BE0316B2D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1721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AB64B-B513-42F6-B3E8-1216E662AF28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80103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D4988-5895-4F55-B902-EEE2088C78DE}" type="datetimeFigureOut">
              <a:rPr lang="en-US" smtClean="0"/>
              <a:t>11/28/2021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AB64B-B513-42F6-B3E8-1216E662AF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0864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D4988-5895-4F55-B902-EEE2088C78DE}" type="datetimeFigureOut">
              <a:rPr lang="en-US" smtClean="0"/>
              <a:t>11/28/2021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AB64B-B513-42F6-B3E8-1216E662AF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8404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D4988-5895-4F55-B902-EEE2088C78DE}" type="datetimeFigureOut">
              <a:rPr lang="en-US" smtClean="0"/>
              <a:t>11/28/2021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AB64B-B513-42F6-B3E8-1216E662AF28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626972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D4988-5895-4F55-B902-EEE2088C78DE}" type="datetimeFigureOut">
              <a:rPr lang="en-US" smtClean="0"/>
              <a:t>11/28/2021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AB64B-B513-42F6-B3E8-1216E662AF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2845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D4988-5895-4F55-B902-EEE2088C78DE}" type="datetimeFigureOut">
              <a:rPr lang="en-US" smtClean="0"/>
              <a:t>11/28/2021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AB64B-B513-42F6-B3E8-1216E662AF28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293662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D4988-5895-4F55-B902-EEE2088C78DE}" type="datetimeFigureOut">
              <a:rPr lang="en-US" smtClean="0"/>
              <a:t>11/28/2021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AB64B-B513-42F6-B3E8-1216E662AF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8480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AB64B-B513-42F6-B3E8-1216E662AF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97259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AB64B-B513-42F6-B3E8-1216E662AF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3242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AB64B-B513-42F6-B3E8-1216E662AF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0532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AB64B-B513-42F6-B3E8-1216E662AF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5630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AB64B-B513-42F6-B3E8-1216E662AF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938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11/28/2021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AB64B-B513-42F6-B3E8-1216E662AF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7700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11/28/2021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AB64B-B513-42F6-B3E8-1216E662AF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6639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11/28/2021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AB64B-B513-42F6-B3E8-1216E662AF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4141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AB64B-B513-42F6-B3E8-1216E662AF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3234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AB64B-B513-42F6-B3E8-1216E662AF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8686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C07D4988-5895-4F55-B902-EEE2088C78DE}" type="datetimeFigureOut">
              <a:rPr lang="en-US" smtClean="0"/>
              <a:t>11/28/2021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881AB64B-B513-42F6-B3E8-1216E662AF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55037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  <p:sldLayoutId id="2147483774" r:id="rId12"/>
    <p:sldLayoutId id="2147483775" r:id="rId13"/>
    <p:sldLayoutId id="2147483776" r:id="rId14"/>
    <p:sldLayoutId id="2147483777" r:id="rId15"/>
    <p:sldLayoutId id="2147483778" r:id="rId16"/>
    <p:sldLayoutId id="214748377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cplusplus.com/reference/library/manipulators/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_standard_library" TargetMode="External"/><Relationship Id="rId2" Type="http://schemas.openxmlformats.org/officeDocument/2006/relationships/hyperlink" Target="https://en.wikipedia.org/wiki/C++_Standard_Library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cpp/cpp/cpp-built-in-operators-precedence-and-associativity?view=msvc-170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17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7370859" y="5757913"/>
            <a:ext cx="4671486" cy="1506384"/>
          </a:xfrm>
          <a:ln>
            <a:noFill/>
          </a:ln>
        </p:spPr>
        <p:txBody>
          <a:bodyPr>
            <a:normAutofit/>
          </a:bodyPr>
          <a:lstStyle/>
          <a:p>
            <a:pPr lvl="0" algn="ctr" defTabSz="914400">
              <a:spcAft>
                <a:spcPts val="0"/>
              </a:spcAft>
              <a:buClrTx/>
              <a:buSzTx/>
              <a:defRPr/>
            </a:pPr>
            <a:r>
              <a:rPr lang="en-US" sz="1100" b="1" dirty="0">
                <a:solidFill>
                  <a:schemeClr val="bg2">
                    <a:lumMod val="50000"/>
                  </a:schemeClr>
                </a:solidFill>
                <a:latin typeface="Arial Narrow" pitchFamily="34" charset="0"/>
              </a:rPr>
              <a:t>E. G. “Gil” Dickens, Jr.</a:t>
            </a:r>
          </a:p>
          <a:p>
            <a:pPr lvl="0" algn="ctr" defTabSz="914400">
              <a:spcAft>
                <a:spcPts val="0"/>
              </a:spcAft>
              <a:buClrTx/>
              <a:buSzTx/>
              <a:defRPr/>
            </a:pPr>
            <a:r>
              <a:rPr lang="en-US" sz="1100" b="1" i="1" dirty="0">
                <a:solidFill>
                  <a:schemeClr val="bg2">
                    <a:lumMod val="50000"/>
                  </a:schemeClr>
                </a:solidFill>
                <a:latin typeface="Arial Narrow" pitchFamily="34" charset="0"/>
              </a:rPr>
              <a:t>President/CEO, AGS LLC</a:t>
            </a:r>
          </a:p>
          <a:p>
            <a:pPr lvl="0" algn="ctr" defTabSz="914400">
              <a:spcAft>
                <a:spcPts val="0"/>
              </a:spcAft>
              <a:buClrTx/>
              <a:buSzTx/>
              <a:defRPr/>
            </a:pPr>
            <a:r>
              <a:rPr lang="en-US" sz="1100" b="1" i="1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A Certified Service Disabled Veteran </a:t>
            </a:r>
          </a:p>
          <a:p>
            <a:pPr lvl="0" algn="ctr" defTabSz="914400">
              <a:spcAft>
                <a:spcPts val="0"/>
              </a:spcAft>
              <a:buClrTx/>
              <a:buSzTx/>
              <a:defRPr/>
            </a:pPr>
            <a:r>
              <a:rPr lang="en-US" sz="1100" b="1" i="1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Owned Small Business</a:t>
            </a:r>
          </a:p>
          <a:p>
            <a:pPr lvl="0" algn="ctr" defTabSz="914400">
              <a:spcAft>
                <a:spcPts val="0"/>
              </a:spcAft>
              <a:buClrTx/>
              <a:buSzTx/>
              <a:defRPr/>
            </a:pPr>
            <a:r>
              <a:rPr lang="en-US" sz="1100" b="1" i="1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(SDVOSB) 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87" y="527537"/>
            <a:ext cx="2711456" cy="1797813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8" name="TextBox 7"/>
          <p:cNvSpPr txBox="1"/>
          <p:nvPr/>
        </p:nvSpPr>
        <p:spPr>
          <a:xfrm>
            <a:off x="2646172" y="346895"/>
            <a:ext cx="5395683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02060"/>
                </a:solidFill>
              </a:rPr>
              <a:t>AGS LLC</a:t>
            </a:r>
          </a:p>
          <a:p>
            <a:pPr algn="ctr"/>
            <a:r>
              <a:rPr lang="en-US" b="1" dirty="0">
                <a:solidFill>
                  <a:srgbClr val="002060"/>
                </a:solidFill>
              </a:rPr>
              <a:t>ANALYTICAL GOVERNMENT SOLUTIONS </a:t>
            </a:r>
          </a:p>
          <a:p>
            <a:pPr algn="ctr"/>
            <a:endParaRPr lang="en-US" sz="1600" dirty="0"/>
          </a:p>
          <a:p>
            <a:pPr algn="ctr"/>
            <a:r>
              <a:rPr lang="en-US" sz="1600" b="1" i="1" dirty="0">
                <a:solidFill>
                  <a:schemeClr val="accent1"/>
                </a:solidFill>
              </a:rPr>
              <a:t>Defensible, highly accurate analytical products and decision analysis for Decision Makers</a:t>
            </a:r>
          </a:p>
        </p:txBody>
      </p:sp>
      <p:sp>
        <p:nvSpPr>
          <p:cNvPr id="10" name="5-Point Star 9"/>
          <p:cNvSpPr/>
          <p:nvPr/>
        </p:nvSpPr>
        <p:spPr>
          <a:xfrm>
            <a:off x="3931270" y="461184"/>
            <a:ext cx="468662" cy="289561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5-Point Star 10"/>
          <p:cNvSpPr/>
          <p:nvPr/>
        </p:nvSpPr>
        <p:spPr>
          <a:xfrm>
            <a:off x="6264396" y="461184"/>
            <a:ext cx="468662" cy="289561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2308" y="145184"/>
            <a:ext cx="2215897" cy="156413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909300" y="6447495"/>
            <a:ext cx="17272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bg1"/>
                </a:solidFill>
              </a:rPr>
              <a:t>V 062419 </a:t>
            </a:r>
            <a:r>
              <a:rPr lang="en-US" sz="1000" b="1" dirty="0" err="1">
                <a:solidFill>
                  <a:schemeClr val="bg1"/>
                </a:solidFill>
              </a:rPr>
              <a:t>egd</a:t>
            </a:r>
            <a:endParaRPr lang="en-US" sz="1000" b="1" dirty="0">
              <a:solidFill>
                <a:schemeClr val="bg1"/>
              </a:solidFill>
            </a:endParaRPr>
          </a:p>
        </p:txBody>
      </p:sp>
      <p:pic>
        <p:nvPicPr>
          <p:cNvPr id="3" name="Picture 2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F3EDB64F-17A4-40F6-AE5E-AC925B84DBC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6224" y="1826273"/>
            <a:ext cx="1835418" cy="1797813"/>
          </a:xfrm>
          <a:prstGeom prst="rect">
            <a:avLst/>
          </a:prstGeom>
        </p:spPr>
      </p:pic>
      <p:sp>
        <p:nvSpPr>
          <p:cNvPr id="12" name="Subtitle 4">
            <a:extLst>
              <a:ext uri="{FF2B5EF4-FFF2-40B4-BE49-F238E27FC236}">
                <a16:creationId xmlns:a16="http://schemas.microsoft.com/office/drawing/2014/main" id="{5DCB2124-89EF-44F3-A671-253902FBB847}"/>
              </a:ext>
            </a:extLst>
          </p:cNvPr>
          <p:cNvSpPr txBox="1">
            <a:spLocks/>
          </p:cNvSpPr>
          <p:nvPr/>
        </p:nvSpPr>
        <p:spPr>
          <a:xfrm>
            <a:off x="195405" y="2725179"/>
            <a:ext cx="8144779" cy="244978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1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 defTabSz="914400">
              <a:spcAft>
                <a:spcPts val="0"/>
              </a:spcAft>
              <a:buClrTx/>
              <a:buSzTx/>
              <a:defRPr/>
            </a:pPr>
            <a:r>
              <a:rPr lang="en-US" sz="3600" b="1" dirty="0">
                <a:solidFill>
                  <a:schemeClr val="tx1"/>
                </a:solidFill>
                <a:latin typeface="Arial Narrow" pitchFamily="34" charset="0"/>
              </a:rPr>
              <a:t>Introduction to C++</a:t>
            </a:r>
          </a:p>
          <a:p>
            <a:pPr algn="ctr" defTabSz="914400">
              <a:spcAft>
                <a:spcPts val="0"/>
              </a:spcAft>
              <a:buClrTx/>
              <a:buSzTx/>
              <a:defRPr/>
            </a:pPr>
            <a:r>
              <a:rPr lang="en-US" sz="3600" b="1" dirty="0">
                <a:solidFill>
                  <a:schemeClr val="tx1"/>
                </a:solidFill>
                <a:latin typeface="Arial Narrow" pitchFamily="34" charset="0"/>
              </a:rPr>
              <a:t>Day 1</a:t>
            </a:r>
          </a:p>
          <a:p>
            <a:pPr algn="ctr" defTabSz="914400">
              <a:spcAft>
                <a:spcPts val="0"/>
              </a:spcAft>
              <a:buClrTx/>
              <a:buSzTx/>
              <a:defRPr/>
            </a:pPr>
            <a:r>
              <a:rPr lang="en-US" sz="3600" b="1" dirty="0">
                <a:solidFill>
                  <a:schemeClr val="tx1"/>
                </a:solidFill>
                <a:latin typeface="Arial Narrow" pitchFamily="34" charset="0"/>
              </a:rPr>
              <a:t>13-17 December 2021</a:t>
            </a:r>
          </a:p>
          <a:p>
            <a:pPr algn="ctr" defTabSz="914400">
              <a:spcAft>
                <a:spcPts val="0"/>
              </a:spcAft>
              <a:buClrTx/>
              <a:buSzTx/>
              <a:defRPr/>
            </a:pPr>
            <a:endParaRPr lang="en-US" sz="3600" b="1" dirty="0">
              <a:solidFill>
                <a:schemeClr val="bg2">
                  <a:lumMod val="50000"/>
                </a:schemeClr>
              </a:solidFill>
              <a:latin typeface="Arial Narrow" pitchFamily="34" charset="0"/>
            </a:endParaRPr>
          </a:p>
          <a:p>
            <a:pPr algn="ctr" defTabSz="914400">
              <a:spcAft>
                <a:spcPts val="0"/>
              </a:spcAft>
              <a:buClrTx/>
              <a:buSzTx/>
              <a:defRPr/>
            </a:pPr>
            <a:endParaRPr lang="en-US" sz="1600" b="1" i="1" dirty="0">
              <a:solidFill>
                <a:schemeClr val="bg2">
                  <a:lumMod val="50000"/>
                </a:schemeClr>
              </a:solidFill>
              <a:latin typeface="Arial Black" panose="020B0A0402010202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6DD0E97-0CA3-40BB-BD46-AF63D474880C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2013" y="1826273"/>
            <a:ext cx="2000500" cy="1684302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Subtitle 4">
            <a:extLst>
              <a:ext uri="{FF2B5EF4-FFF2-40B4-BE49-F238E27FC236}">
                <a16:creationId xmlns:a16="http://schemas.microsoft.com/office/drawing/2014/main" id="{F377E938-4E7F-4486-AC22-3A1B228974EB}"/>
              </a:ext>
            </a:extLst>
          </p:cNvPr>
          <p:cNvSpPr txBox="1">
            <a:spLocks/>
          </p:cNvSpPr>
          <p:nvPr/>
        </p:nvSpPr>
        <p:spPr>
          <a:xfrm>
            <a:off x="117116" y="5643624"/>
            <a:ext cx="4671486" cy="150638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1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 defTabSz="914400">
              <a:spcAft>
                <a:spcPts val="0"/>
              </a:spcAft>
              <a:buClrTx/>
              <a:buSzTx/>
              <a:defRPr/>
            </a:pPr>
            <a:r>
              <a:rPr lang="en-US" sz="1100" b="1" dirty="0">
                <a:solidFill>
                  <a:schemeClr val="bg2">
                    <a:lumMod val="50000"/>
                  </a:schemeClr>
                </a:solidFill>
                <a:latin typeface="Arial Narrow" pitchFamily="34" charset="0"/>
              </a:rPr>
              <a:t>Pat Barton.</a:t>
            </a:r>
          </a:p>
          <a:p>
            <a:pPr algn="ctr" defTabSz="914400">
              <a:spcAft>
                <a:spcPts val="0"/>
              </a:spcAft>
              <a:buClrTx/>
              <a:buSzTx/>
              <a:defRPr/>
            </a:pPr>
            <a:r>
              <a:rPr lang="en-US" sz="1100" b="1" i="1" dirty="0">
                <a:solidFill>
                  <a:schemeClr val="bg2">
                    <a:lumMod val="50000"/>
                  </a:schemeClr>
                </a:solidFill>
                <a:latin typeface="Arial Narrow" pitchFamily="34" charset="0"/>
              </a:rPr>
              <a:t>President/CEO, PES LLC</a:t>
            </a:r>
          </a:p>
          <a:p>
            <a:pPr algn="ctr" defTabSz="914400">
              <a:spcAft>
                <a:spcPts val="0"/>
              </a:spcAft>
              <a:buClrTx/>
              <a:buSzTx/>
              <a:defRPr/>
            </a:pPr>
            <a:endParaRPr lang="en-US" sz="1100" b="1" i="1" dirty="0">
              <a:solidFill>
                <a:schemeClr val="bg2">
                  <a:lumMod val="50000"/>
                </a:schemeClr>
              </a:solidFill>
              <a:latin typeface="Arial Narrow" pitchFamily="34" charset="0"/>
            </a:endParaRPr>
          </a:p>
          <a:p>
            <a:pPr algn="ctr" defTabSz="914400">
              <a:spcAft>
                <a:spcPts val="0"/>
              </a:spcAft>
              <a:buClrTx/>
              <a:buSzTx/>
              <a:defRPr/>
            </a:pPr>
            <a:r>
              <a:rPr lang="en-US" sz="1100" b="1" i="1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A Certified Service Minority </a:t>
            </a:r>
          </a:p>
          <a:p>
            <a:pPr algn="ctr" defTabSz="914400">
              <a:spcAft>
                <a:spcPts val="0"/>
              </a:spcAft>
              <a:buClrTx/>
              <a:buSzTx/>
              <a:defRPr/>
            </a:pPr>
            <a:r>
              <a:rPr lang="en-US" sz="1100" b="1" i="1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Owned Small Business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34823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C85BC1-F4C5-4DBE-AE4E-875B3AAD087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282083" y="312088"/>
            <a:ext cx="6643009" cy="57659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Console-based I/O text streams</a:t>
            </a:r>
          </a:p>
          <a:p>
            <a:pPr marL="685800" lvl="1"/>
            <a:r>
              <a:rPr lang="en-US" b="1" dirty="0"/>
              <a:t>Insertion operator &lt;&lt;&lt;</a:t>
            </a:r>
          </a:p>
          <a:p>
            <a:pPr marL="685800" lvl="1"/>
            <a:r>
              <a:rPr lang="en-US" b="1" dirty="0"/>
              <a:t>extraction operator &gt;&gt;&gt;</a:t>
            </a:r>
          </a:p>
          <a:p>
            <a:pPr marL="685800" lvl="1"/>
            <a:r>
              <a:rPr lang="en-US" b="1" dirty="0"/>
              <a:t>std::</a:t>
            </a:r>
            <a:r>
              <a:rPr lang="en-US" b="1" dirty="0" err="1"/>
              <a:t>c</a:t>
            </a:r>
            <a:r>
              <a:rPr lang="en-US" b="1" dirty="0" err="1">
                <a:solidFill>
                  <a:schemeClr val="bg2">
                    <a:lumMod val="75000"/>
                  </a:schemeClr>
                </a:solidFill>
              </a:rPr>
              <a:t>in</a:t>
            </a:r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 </a:t>
            </a:r>
          </a:p>
          <a:p>
            <a:pPr marL="685800" lvl="1"/>
            <a:r>
              <a:rPr lang="en-US" b="1" dirty="0"/>
              <a:t>std::</a:t>
            </a:r>
            <a:r>
              <a:rPr lang="en-US" b="1" dirty="0" err="1"/>
              <a:t>cout</a:t>
            </a:r>
            <a:endParaRPr lang="en-US" b="1" dirty="0"/>
          </a:p>
          <a:p>
            <a:pPr marL="685800" lvl="1"/>
            <a:r>
              <a:rPr lang="en-US" b="1" dirty="0"/>
              <a:t>std::</a:t>
            </a:r>
            <a:r>
              <a:rPr lang="en-US" b="1" dirty="0" err="1"/>
              <a:t>endl</a:t>
            </a:r>
            <a:endParaRPr lang="en-US" b="1" dirty="0"/>
          </a:p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  <a:p>
            <a:pPr marL="6858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07001D-8C37-4A9F-A383-103227479C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431" r="22911" b="2"/>
          <a:stretch/>
        </p:blipFill>
        <p:spPr>
          <a:xfrm>
            <a:off x="831" y="10"/>
            <a:ext cx="3502025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</p:spTree>
    <p:extLst>
      <p:ext uri="{BB962C8B-B14F-4D97-AF65-F5344CB8AC3E}">
        <p14:creationId xmlns:p14="http://schemas.microsoft.com/office/powerpoint/2010/main" val="26977605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C85BC1-F4C5-4DBE-AE4E-875B3AAD087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282083" y="312088"/>
            <a:ext cx="6643009" cy="9854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Adding dialogue</a:t>
            </a:r>
          </a:p>
          <a:p>
            <a:pPr marL="6858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07001D-8C37-4A9F-A383-103227479C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431" r="22911" b="2"/>
          <a:stretch/>
        </p:blipFill>
        <p:spPr>
          <a:xfrm>
            <a:off x="831" y="10"/>
            <a:ext cx="3502025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341A4D6-B145-4D27-9DB3-2B4582985250}"/>
              </a:ext>
            </a:extLst>
          </p:cNvPr>
          <p:cNvSpPr txBox="1"/>
          <p:nvPr/>
        </p:nvSpPr>
        <p:spPr>
          <a:xfrm>
            <a:off x="3706899" y="1053226"/>
            <a:ext cx="7793376" cy="4524315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shade val="50000"/>
                <a:hueMod val="94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// hello2_anno.cpp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#include &lt;iostream&gt;             // IO </a:t>
            </a:r>
            <a:r>
              <a:rPr lang="en-US" dirty="0" err="1">
                <a:solidFill>
                  <a:schemeClr val="bg1"/>
                </a:solidFill>
              </a:rPr>
              <a:t>opps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using namespace std;           // full importation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int main()    {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     std::</a:t>
            </a:r>
            <a:r>
              <a:rPr lang="en-US" dirty="0" err="1">
                <a:solidFill>
                  <a:schemeClr val="bg1"/>
                </a:solidFill>
              </a:rPr>
              <a:t>cout</a:t>
            </a:r>
            <a:r>
              <a:rPr lang="en-US" dirty="0">
                <a:solidFill>
                  <a:schemeClr val="bg1"/>
                </a:solidFill>
              </a:rPr>
              <a:t> &lt;&lt; "Hello World from hello2!  You good?" &lt;&lt; </a:t>
            </a:r>
            <a:r>
              <a:rPr lang="en-US" dirty="0" err="1">
                <a:solidFill>
                  <a:schemeClr val="bg1"/>
                </a:solidFill>
              </a:rPr>
              <a:t>endl</a:t>
            </a:r>
            <a:r>
              <a:rPr lang="en-US" dirty="0">
                <a:solidFill>
                  <a:schemeClr val="bg1"/>
                </a:solidFill>
              </a:rPr>
              <a:t>;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     std::string resp = "Awesome";     // vars +  types declared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     std::</a:t>
            </a:r>
            <a:r>
              <a:rPr lang="en-US" dirty="0" err="1">
                <a:solidFill>
                  <a:schemeClr val="bg1"/>
                </a:solidFill>
              </a:rPr>
              <a:t>cout</a:t>
            </a:r>
            <a:r>
              <a:rPr lang="en-US" dirty="0">
                <a:solidFill>
                  <a:schemeClr val="bg1"/>
                </a:solidFill>
              </a:rPr>
              <a:t> &lt;&lt; "I'm delighted that you're " + resp + "!";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       return 0;</a:t>
            </a:r>
          </a:p>
          <a:p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6754957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C85BC1-F4C5-4DBE-AE4E-875B3AAD087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282083" y="312088"/>
            <a:ext cx="6643009" cy="9854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Now you try ...</a:t>
            </a:r>
          </a:p>
          <a:p>
            <a:pPr marL="6858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07001D-8C37-4A9F-A383-103227479C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431" r="22911" b="2"/>
          <a:stretch/>
        </p:blipFill>
        <p:spPr>
          <a:xfrm>
            <a:off x="831" y="10"/>
            <a:ext cx="3502025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341A4D6-B145-4D27-9DB3-2B4582985250}"/>
              </a:ext>
            </a:extLst>
          </p:cNvPr>
          <p:cNvSpPr txBox="1"/>
          <p:nvPr/>
        </p:nvSpPr>
        <p:spPr>
          <a:xfrm>
            <a:off x="3706899" y="1053226"/>
            <a:ext cx="7793376" cy="5632311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shade val="50000"/>
                <a:hueMod val="94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//   file name here</a:t>
            </a:r>
          </a:p>
          <a:p>
            <a:br>
              <a:rPr lang="en-US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//  # include libraries here (no semicolons)</a:t>
            </a:r>
          </a:p>
          <a:p>
            <a:endParaRPr lang="en-US" b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#include // </a:t>
            </a:r>
            <a:r>
              <a:rPr lang="en-US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name_of_included_library</a:t>
            </a:r>
            <a:endParaRPr lang="en-US" b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// define your main </a:t>
            </a:r>
            <a:r>
              <a:rPr lang="en-US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entrypoint</a:t>
            </a:r>
            <a:r>
              <a:rPr lang="en-US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main like this</a:t>
            </a:r>
          </a:p>
          <a:p>
            <a:endParaRPr lang="en-US" b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int main()</a:t>
            </a:r>
          </a:p>
          <a:p>
            <a:endParaRPr lang="en-US" b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// the body of the main() function goes between curly braces</a:t>
            </a:r>
          </a:p>
          <a:p>
            <a:r>
              <a:rPr lang="en-US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   // declare any variables here</a:t>
            </a:r>
          </a:p>
          <a:p>
            <a:br>
              <a:rPr lang="en-US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   // find out favorite baseball team and store in variable</a:t>
            </a:r>
          </a:p>
          <a:p>
            <a:r>
              <a:rPr lang="en-US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   </a:t>
            </a:r>
          </a:p>
          <a:p>
            <a:r>
              <a:rPr lang="en-US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   // write affirmative message e.g., GO Cubs !!</a:t>
            </a:r>
          </a:p>
          <a:p>
            <a:r>
              <a:rPr lang="en-US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   </a:t>
            </a:r>
          </a:p>
          <a:p>
            <a:r>
              <a:rPr lang="en-US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   // return 0 for success</a:t>
            </a:r>
          </a:p>
          <a:p>
            <a:r>
              <a:rPr lang="en-US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1755312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C85BC1-F4C5-4DBE-AE4E-875B3AAD087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107271" y="0"/>
            <a:ext cx="6643009" cy="9854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Adding calculations</a:t>
            </a:r>
          </a:p>
          <a:p>
            <a:pPr marL="6858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07001D-8C37-4A9F-A383-103227479C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431" r="22911" b="2"/>
          <a:stretch/>
        </p:blipFill>
        <p:spPr>
          <a:xfrm>
            <a:off x="831" y="10"/>
            <a:ext cx="3502025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341A4D6-B145-4D27-9DB3-2B4582985250}"/>
              </a:ext>
            </a:extLst>
          </p:cNvPr>
          <p:cNvSpPr txBox="1"/>
          <p:nvPr/>
        </p:nvSpPr>
        <p:spPr>
          <a:xfrm>
            <a:off x="3630706" y="689788"/>
            <a:ext cx="8377518" cy="5693866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shade val="50000"/>
                <a:hueMod val="94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// hello4_ints.cpp</a:t>
            </a:r>
          </a:p>
          <a:p>
            <a:endParaRPr lang="en-US" sz="1400" b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#include &lt;iostream&gt;    // part of the standard library </a:t>
            </a:r>
          </a:p>
          <a:p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#include &lt;string&gt;      // also part of the standard library</a:t>
            </a:r>
          </a:p>
          <a:p>
            <a:endParaRPr lang="en-US" sz="1400" b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int main()</a:t>
            </a:r>
          </a:p>
          <a:p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   std::string resp;</a:t>
            </a:r>
          </a:p>
          <a:p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   int age;</a:t>
            </a:r>
          </a:p>
          <a:p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   int days;</a:t>
            </a:r>
          </a:p>
          <a:p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   </a:t>
            </a:r>
          </a:p>
          <a:p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   std::</a:t>
            </a:r>
            <a:r>
              <a:rPr lang="en-US" sz="14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&lt;&lt; "How are you  ?" &lt;&lt; std::</a:t>
            </a:r>
            <a:r>
              <a:rPr lang="en-US" sz="14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endParaRPr lang="en-US" sz="1400" b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   //std::</a:t>
            </a:r>
            <a:r>
              <a:rPr lang="en-US" sz="14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getline</a:t>
            </a: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(std::</a:t>
            </a:r>
            <a:r>
              <a:rPr lang="en-US" sz="14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cin</a:t>
            </a: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&gt;&gt; std::</a:t>
            </a:r>
            <a:r>
              <a:rPr lang="en-US" sz="14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ws</a:t>
            </a: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, resp);  // </a:t>
            </a:r>
            <a:r>
              <a:rPr lang="en-US" sz="14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ws</a:t>
            </a: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</a:rPr>
              <a:t>=whitespace </a:t>
            </a:r>
            <a:r>
              <a:rPr lang="en-US" sz="1400" dirty="0" err="1">
                <a:solidFill>
                  <a:schemeClr val="bg1"/>
                </a:solidFill>
                <a:latin typeface="Consolas" panose="020B0609020204030204" pitchFamily="49" charset="0"/>
              </a:rPr>
              <a:t>manip</a:t>
            </a: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&lt;string&gt;</a:t>
            </a:r>
          </a:p>
          <a:p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   std::</a:t>
            </a:r>
            <a:r>
              <a:rPr lang="en-US" sz="14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cin</a:t>
            </a: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&lt;&lt; resp;</a:t>
            </a:r>
          </a:p>
          <a:p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   std::</a:t>
            </a:r>
            <a:r>
              <a:rPr lang="en-US" sz="14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&lt;&lt; "I'm delighted that you're " + resp + "!\n";</a:t>
            </a:r>
          </a:p>
          <a:p>
            <a:endParaRPr lang="en-US" sz="1400" b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   std::</a:t>
            </a:r>
            <a:r>
              <a:rPr lang="en-US" sz="14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&lt;&lt; "How old are you?  ";</a:t>
            </a:r>
          </a:p>
          <a:p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   std::</a:t>
            </a:r>
            <a:r>
              <a:rPr lang="en-US" sz="14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cin</a:t>
            </a: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&gt;&gt; age;</a:t>
            </a:r>
          </a:p>
          <a:p>
            <a:endParaRPr lang="en-US" sz="1400" b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   std::</a:t>
            </a:r>
            <a:r>
              <a:rPr lang="en-US" sz="14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&lt;&lt; "So you're " &lt;&lt; age &lt;&lt; "  That's "  &lt;&lt; age * 365.25 &lt;&lt; " days.\n";</a:t>
            </a:r>
          </a:p>
          <a:p>
            <a:endParaRPr lang="en-US" sz="1400" b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   days = age * 365.25;</a:t>
            </a:r>
          </a:p>
          <a:p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   std::</a:t>
            </a:r>
            <a:r>
              <a:rPr lang="en-US" sz="14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&lt;&lt; "Days is specified as an integer, remembered as:  " &lt;&lt; days;</a:t>
            </a:r>
          </a:p>
          <a:p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   return 0;</a:t>
            </a:r>
          </a:p>
          <a:p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0699520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C85BC1-F4C5-4DBE-AE4E-875B3AAD087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107271" y="0"/>
            <a:ext cx="6643009" cy="25952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Manipulators</a:t>
            </a:r>
          </a:p>
          <a:p>
            <a:pPr marL="685800" lvl="1"/>
            <a:r>
              <a:rPr lang="en-US" b="1" dirty="0"/>
              <a:t>use against any stream with the &lt;&lt; operator</a:t>
            </a:r>
          </a:p>
          <a:p>
            <a:pPr marL="685800" lvl="1"/>
            <a:r>
              <a:rPr lang="en-US" b="1" dirty="0"/>
              <a:t>you can also set flags manually</a:t>
            </a:r>
          </a:p>
          <a:p>
            <a:pPr marL="685800" lvl="1"/>
            <a:r>
              <a:rPr lang="en-US" b="1" dirty="0"/>
              <a:t>... either way, you’re creating settings on the  base stream class (</a:t>
            </a:r>
            <a:r>
              <a:rPr lang="en-US" b="1" dirty="0" err="1"/>
              <a:t>ios_base</a:t>
            </a:r>
            <a:r>
              <a:rPr lang="en-US" b="1" dirty="0"/>
              <a:t>)</a:t>
            </a:r>
          </a:p>
          <a:p>
            <a:pPr marL="6858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07001D-8C37-4A9F-A383-103227479C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431" r="22911" b="2"/>
          <a:stretch/>
        </p:blipFill>
        <p:spPr>
          <a:xfrm>
            <a:off x="831" y="10"/>
            <a:ext cx="3502025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341A4D6-B145-4D27-9DB3-2B4582985250}"/>
              </a:ext>
            </a:extLst>
          </p:cNvPr>
          <p:cNvSpPr txBox="1"/>
          <p:nvPr/>
        </p:nvSpPr>
        <p:spPr>
          <a:xfrm>
            <a:off x="3697941" y="2814423"/>
            <a:ext cx="8377518" cy="3539430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shade val="50000"/>
                <a:hueMod val="94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// hello5_manipulators.cpp</a:t>
            </a:r>
          </a:p>
          <a:p>
            <a:b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#include &lt;iostream&gt;    // all these are in the standard library </a:t>
            </a:r>
          </a:p>
          <a:p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#include &lt;</a:t>
            </a:r>
            <a:r>
              <a:rPr lang="en-US" sz="14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iomanip</a:t>
            </a: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&gt;     // where manipulators live</a:t>
            </a:r>
          </a:p>
          <a:p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#include &lt;</a:t>
            </a:r>
            <a:r>
              <a:rPr lang="en-US" sz="14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cmath</a:t>
            </a: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&gt;       // where a lot of math functions live</a:t>
            </a:r>
          </a:p>
          <a:p>
            <a:b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int main()</a:t>
            </a:r>
          </a:p>
          <a:p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    const long double pi = std::</a:t>
            </a:r>
            <a:r>
              <a:rPr lang="en-US" sz="14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acos</a:t>
            </a: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(-1.L);    //  long int</a:t>
            </a:r>
          </a:p>
          <a:p>
            <a:b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    std::</a:t>
            </a:r>
            <a:r>
              <a:rPr lang="en-US" sz="14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&lt;&lt; "default precision (6): " &lt;&lt; pi &lt;&lt; '\n';  </a:t>
            </a:r>
          </a:p>
          <a:p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    std::</a:t>
            </a:r>
            <a:r>
              <a:rPr lang="en-US" sz="14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&lt;&lt; "std::</a:t>
            </a:r>
            <a:r>
              <a:rPr lang="en-US" sz="14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setprecision</a:t>
            </a: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(10): " &lt;&lt; std::</a:t>
            </a:r>
            <a:r>
              <a:rPr lang="en-US" sz="14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setprecision</a:t>
            </a: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(10) &lt;&lt; pi &lt;&lt; '\n';    </a:t>
            </a:r>
          </a:p>
          <a:p>
            <a:b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   return 0;</a:t>
            </a:r>
          </a:p>
          <a:p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</a:rPr>
              <a:t>}</a:t>
            </a:r>
            <a:endParaRPr lang="en-US" sz="1400" b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68372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C85BC1-F4C5-4DBE-AE4E-875B3AAD087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335871" y="290691"/>
            <a:ext cx="6643009" cy="9854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Manipulators (continued)</a:t>
            </a:r>
          </a:p>
          <a:p>
            <a:pPr marL="685800" lvl="1"/>
            <a:r>
              <a:rPr lang="en-US" b="1" dirty="0"/>
              <a:t>lots of options, including formatting and display of Boolean values</a:t>
            </a:r>
          </a:p>
          <a:p>
            <a:pPr marL="6858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07001D-8C37-4A9F-A383-103227479C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431" r="22911" b="2"/>
          <a:stretch/>
        </p:blipFill>
        <p:spPr>
          <a:xfrm>
            <a:off x="831" y="10"/>
            <a:ext cx="3502025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341A4D6-B145-4D27-9DB3-2B4582985250}"/>
              </a:ext>
            </a:extLst>
          </p:cNvPr>
          <p:cNvSpPr txBox="1"/>
          <p:nvPr/>
        </p:nvSpPr>
        <p:spPr>
          <a:xfrm>
            <a:off x="3629257" y="1276180"/>
            <a:ext cx="8377518" cy="3970318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shade val="50000"/>
                <a:hueMod val="94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// hello6_manipulators.cpp</a:t>
            </a:r>
          </a:p>
          <a:p>
            <a:endParaRPr lang="en-US" sz="14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#include &lt;iostream&gt;    // all these are in the standard library </a:t>
            </a:r>
          </a:p>
          <a:p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#include &lt;</a:t>
            </a:r>
            <a:r>
              <a:rPr lang="en-US" sz="14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iomanip</a:t>
            </a: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&gt;     // where manipulators live</a:t>
            </a:r>
          </a:p>
          <a:p>
            <a:endParaRPr lang="en-US" sz="1400" b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int main()</a:t>
            </a:r>
          </a:p>
          <a:p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    const long </a:t>
            </a:r>
            <a:r>
              <a:rPr lang="en-US" sz="14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a_num</a:t>
            </a: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= 132323.0;</a:t>
            </a:r>
          </a:p>
          <a:p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    std::</a:t>
            </a:r>
            <a:r>
              <a:rPr lang="en-US" sz="14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&lt;&lt; std::</a:t>
            </a:r>
            <a:r>
              <a:rPr lang="en-US" sz="14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showpos</a:t>
            </a: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&lt;&lt; </a:t>
            </a:r>
            <a:r>
              <a:rPr lang="en-US" sz="14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a_num</a:t>
            </a: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&lt;&lt; std::</a:t>
            </a:r>
            <a:r>
              <a:rPr lang="en-US" sz="14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    std::</a:t>
            </a:r>
            <a:r>
              <a:rPr lang="en-US" sz="14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&lt;&lt; std::hex &lt;&lt; </a:t>
            </a:r>
            <a:r>
              <a:rPr lang="en-US" sz="14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a_num</a:t>
            </a: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 &lt;&lt; std::</a:t>
            </a:r>
            <a:r>
              <a:rPr lang="en-US" sz="14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    std::</a:t>
            </a:r>
            <a:r>
              <a:rPr lang="en-US" sz="14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&lt;&lt; std::oct &lt;&lt; </a:t>
            </a:r>
            <a:r>
              <a:rPr lang="en-US" sz="14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a_num</a:t>
            </a: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 &lt;&lt; std::</a:t>
            </a:r>
            <a:r>
              <a:rPr lang="en-US" sz="14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endParaRPr lang="en-US" sz="1400" b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    std::</a:t>
            </a:r>
            <a:r>
              <a:rPr lang="en-US" sz="14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&lt;&lt; std::</a:t>
            </a:r>
            <a:r>
              <a:rPr lang="en-US" sz="14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    std::</a:t>
            </a:r>
            <a:r>
              <a:rPr lang="en-US" sz="14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&lt;&lt; true &lt;&lt; std::</a:t>
            </a:r>
            <a:r>
              <a:rPr lang="en-US" sz="14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    std::</a:t>
            </a:r>
            <a:r>
              <a:rPr lang="en-US" sz="14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&lt;&lt; std::</a:t>
            </a:r>
            <a:r>
              <a:rPr lang="en-US" sz="14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boolalpha</a:t>
            </a: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&lt;&lt; true &lt;&lt; std::</a:t>
            </a:r>
            <a:r>
              <a:rPr lang="en-US" sz="14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endParaRPr lang="en-US" sz="1400" b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   return 0;</a:t>
            </a:r>
          </a:p>
          <a:p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TextBox 5">
            <a:hlinkClick r:id="rId4"/>
            <a:extLst>
              <a:ext uri="{FF2B5EF4-FFF2-40B4-BE49-F238E27FC236}">
                <a16:creationId xmlns:a16="http://schemas.microsoft.com/office/drawing/2014/main" id="{36C511AF-6BE5-4587-8209-6FB76C89D8F3}"/>
              </a:ext>
            </a:extLst>
          </p:cNvPr>
          <p:cNvSpPr txBox="1"/>
          <p:nvPr/>
        </p:nvSpPr>
        <p:spPr>
          <a:xfrm>
            <a:off x="3629257" y="5537190"/>
            <a:ext cx="71210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https://www.cplusplus.com/reference/library/manipulators/</a:t>
            </a:r>
          </a:p>
        </p:txBody>
      </p:sp>
    </p:spTree>
    <p:extLst>
      <p:ext uri="{BB962C8B-B14F-4D97-AF65-F5344CB8AC3E}">
        <p14:creationId xmlns:p14="http://schemas.microsoft.com/office/powerpoint/2010/main" val="31944546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C85BC1-F4C5-4DBE-AE4E-875B3AAD087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107271" y="0"/>
            <a:ext cx="6643009" cy="9854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Manipulators (continued)</a:t>
            </a:r>
          </a:p>
          <a:p>
            <a:pPr marL="6858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07001D-8C37-4A9F-A383-103227479C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431" r="22911" b="2"/>
          <a:stretch/>
        </p:blipFill>
        <p:spPr>
          <a:xfrm>
            <a:off x="831" y="10"/>
            <a:ext cx="3502025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341A4D6-B145-4D27-9DB3-2B4582985250}"/>
              </a:ext>
            </a:extLst>
          </p:cNvPr>
          <p:cNvSpPr txBox="1"/>
          <p:nvPr/>
        </p:nvSpPr>
        <p:spPr>
          <a:xfrm>
            <a:off x="3630706" y="689788"/>
            <a:ext cx="8377518" cy="3323987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shade val="50000"/>
                <a:hueMod val="94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// hello7_manipulators.cpp</a:t>
            </a:r>
          </a:p>
          <a:p>
            <a:endParaRPr lang="en-US" sz="1400" b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#include &lt;iostream&gt; </a:t>
            </a:r>
          </a:p>
          <a:p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#include &lt;</a:t>
            </a:r>
            <a:r>
              <a:rPr lang="en-US" sz="14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iomanip</a:t>
            </a: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&gt; </a:t>
            </a:r>
          </a:p>
          <a:p>
            <a:endParaRPr lang="en-US" sz="1400" b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int main() {   </a:t>
            </a:r>
          </a:p>
          <a:p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   std::</a:t>
            </a:r>
            <a:r>
              <a:rPr lang="en-US" sz="14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&lt;&lt; std::left &lt;&lt; std::</a:t>
            </a:r>
            <a:r>
              <a:rPr lang="en-US" sz="14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setw</a:t>
            </a: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(12) &lt;&lt; "Univ. </a:t>
            </a:r>
            <a:r>
              <a:rPr lang="en-US" sz="14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Mich</a:t>
            </a: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"             </a:t>
            </a:r>
          </a:p>
          <a:p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   &lt;&lt; std::right &lt;&lt; std::</a:t>
            </a:r>
            <a:r>
              <a:rPr lang="en-US" sz="14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setw</a:t>
            </a: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(3) &lt;&lt; 42             </a:t>
            </a:r>
          </a:p>
          <a:p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   &lt;&lt; '\n';   </a:t>
            </a:r>
          </a:p>
          <a:p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   </a:t>
            </a:r>
          </a:p>
          <a:p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   std::</a:t>
            </a:r>
            <a:r>
              <a:rPr lang="en-US" sz="14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&lt;&lt; std::left &lt;&lt; std::</a:t>
            </a:r>
            <a:r>
              <a:rPr lang="en-US" sz="14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setw</a:t>
            </a: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(12) &lt;&lt; "Ohio State"             </a:t>
            </a:r>
          </a:p>
          <a:p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   &lt;&lt; std::right &lt;&lt; std::</a:t>
            </a:r>
            <a:r>
              <a:rPr lang="en-US" sz="14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setw</a:t>
            </a: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(3) </a:t>
            </a:r>
          </a:p>
          <a:p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   &lt;&lt; 27             </a:t>
            </a:r>
          </a:p>
          <a:p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   &lt;&lt; '\n'; </a:t>
            </a:r>
          </a:p>
          <a:p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8440725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C85BC1-F4C5-4DBE-AE4E-875B3AAD087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282083" y="312088"/>
            <a:ext cx="6643009" cy="9854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Now you try -  Part 1</a:t>
            </a:r>
          </a:p>
          <a:p>
            <a:pPr marL="6858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07001D-8C37-4A9F-A383-103227479C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431" r="22911" b="2"/>
          <a:stretch/>
        </p:blipFill>
        <p:spPr>
          <a:xfrm>
            <a:off x="831" y="10"/>
            <a:ext cx="3502025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341A4D6-B145-4D27-9DB3-2B4582985250}"/>
              </a:ext>
            </a:extLst>
          </p:cNvPr>
          <p:cNvSpPr txBox="1"/>
          <p:nvPr/>
        </p:nvSpPr>
        <p:spPr>
          <a:xfrm>
            <a:off x="3989287" y="913601"/>
            <a:ext cx="7793376" cy="4832092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shade val="50000"/>
                <a:hueMod val="94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//   file name here as a comment</a:t>
            </a:r>
          </a:p>
          <a:p>
            <a:b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//  # include libraries here (no semicolons)</a:t>
            </a:r>
          </a:p>
          <a:p>
            <a:endParaRPr lang="en-US" sz="1400" b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#include // librar</a:t>
            </a: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</a:rPr>
              <a:t>y name(s), one per line</a:t>
            </a:r>
            <a:endParaRPr lang="en-US" sz="1400" b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int main()</a:t>
            </a:r>
          </a:p>
          <a:p>
            <a:endParaRPr lang="en-US" sz="1400" b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// the body of the main() function goes between curly braces</a:t>
            </a:r>
          </a:p>
          <a:p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   // declare any variables here</a:t>
            </a:r>
          </a:p>
          <a:p>
            <a:b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   // ask </a:t>
            </a: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</a:rPr>
              <a:t>size of largest fish user ever caught</a:t>
            </a:r>
            <a:endParaRPr lang="en-US" sz="1400" b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   </a:t>
            </a:r>
          </a:p>
          <a:p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   //  report back 75% of the user’s claim </a:t>
            </a: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</a:rPr>
              <a:t>as text</a:t>
            </a:r>
            <a:endParaRPr lang="en-US" sz="1400" b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   </a:t>
            </a:r>
          </a:p>
          <a:p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   //  calculate 75% of the user’s claim in a variable</a:t>
            </a:r>
          </a:p>
          <a:p>
            <a:endParaRPr lang="en-US" sz="1400" b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</a:rPr>
              <a:t>    //  report the variable’s value as text</a:t>
            </a: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</a:t>
            </a:r>
          </a:p>
          <a:p>
            <a:endParaRPr lang="en-US" sz="1400" b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</a:rPr>
              <a:t>	//  </a:t>
            </a: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return 0 for success</a:t>
            </a:r>
          </a:p>
          <a:p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6062399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C85BC1-F4C5-4DBE-AE4E-875B3AAD087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282083" y="312088"/>
            <a:ext cx="6643009" cy="36951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Part 2</a:t>
            </a:r>
          </a:p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b="1" dirty="0"/>
          </a:p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See if you can extend the ‘football scores’ routine to include:</a:t>
            </a:r>
          </a:p>
          <a:p>
            <a:pPr marL="685800" lvl="1"/>
            <a:r>
              <a:rPr lang="en-US" b="1" dirty="0"/>
              <a:t> a header row </a:t>
            </a:r>
          </a:p>
          <a:p>
            <a:pPr marL="685800" lvl="1"/>
            <a:r>
              <a:rPr lang="en-US" b="1" dirty="0"/>
              <a:t>extra columns for each quarters points</a:t>
            </a:r>
          </a:p>
          <a:p>
            <a:pPr marL="400050" lvl="1" indent="0">
              <a:buNone/>
            </a:pPr>
            <a:endParaRPr lang="en-US" b="1" dirty="0"/>
          </a:p>
          <a:p>
            <a:pPr marL="400050" lvl="1" indent="0">
              <a:buNone/>
            </a:pPr>
            <a:r>
              <a:rPr lang="en-US" b="1" dirty="0"/>
              <a:t>Output might look like this:</a:t>
            </a:r>
          </a:p>
          <a:p>
            <a:pPr marL="6858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07001D-8C37-4A9F-A383-103227479C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431" r="22911" b="2"/>
          <a:stretch/>
        </p:blipFill>
        <p:spPr>
          <a:xfrm>
            <a:off x="831" y="10"/>
            <a:ext cx="3502025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341A4D6-B145-4D27-9DB3-2B4582985250}"/>
              </a:ext>
            </a:extLst>
          </p:cNvPr>
          <p:cNvSpPr txBox="1"/>
          <p:nvPr/>
        </p:nvSpPr>
        <p:spPr>
          <a:xfrm>
            <a:off x="3881711" y="4397188"/>
            <a:ext cx="7793376" cy="738664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shade val="50000"/>
                <a:hueMod val="94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de-DE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             1  2  3  4  T</a:t>
            </a:r>
          </a:p>
          <a:p>
            <a:r>
              <a:rPr lang="de-DE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Univ. Mich    7  7 14 14 42</a:t>
            </a:r>
          </a:p>
          <a:p>
            <a:r>
              <a:rPr lang="de-DE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Ohio State    3 10  0 14 27</a:t>
            </a:r>
            <a:endParaRPr lang="en-US" sz="1400" b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70787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12D8CD66-6E34-4232-868C-F61EC84AF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BA1EDB24-D25E-4498-9742-07355DA2B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0E5C3020-0F81-4919-9D1F-B6ED9A835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3ECD783-8E88-4D10-99BD-C579F0CA2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29EDE005-2618-4634-B693-DAB7F60138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C4252634-CD2F-416D-80D4-1C184472B0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43F8250A-B5BC-48E8-9E34-320C6AB613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Snip Diagonal Corner Rectangle 24">
            <a:extLst>
              <a:ext uri="{FF2B5EF4-FFF2-40B4-BE49-F238E27FC236}">
                <a16:creationId xmlns:a16="http://schemas.microsoft.com/office/drawing/2014/main" id="{A2829537-8D6E-4F27-8454-8F19BEA8C1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8229" y="620722"/>
            <a:ext cx="10935543" cy="5286838"/>
          </a:xfrm>
          <a:prstGeom prst="snip2DiagRect">
            <a:avLst>
              <a:gd name="adj1" fmla="val 10787"/>
              <a:gd name="adj2" fmla="val 0"/>
            </a:avLst>
          </a:prstGeom>
          <a:solidFill>
            <a:schemeClr val="tx1"/>
          </a:solidFill>
          <a:ln>
            <a:noFill/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99211A-B7A3-4F4A-9325-AB971C523B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8172" y="891744"/>
            <a:ext cx="8534400" cy="4370190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89CBF23-0EC4-4628-ACF1-6F373CCE2EC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  <a14:imgEffect>
                      <a14:brightnessContrast contrast="8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1638" y="4318000"/>
            <a:ext cx="1507467" cy="1507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0444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781BBDC9-2DC6-4959-AC3D-49A5DCB05D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B74BB55-8517-4CFE-9389-81D0E6F81F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38656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3F7C935-E41E-4E8D-91DF-D3BAB9521D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0045" y="4435646"/>
            <a:ext cx="1419541" cy="1660354"/>
            <a:chOff x="10292292" y="2963333"/>
            <a:chExt cx="1896535" cy="2218267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FB64230-1B44-4C76-9885-0BBE5C736C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3F7F181-4FFE-4F8E-A3D0-1A8ECDEFF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190344"/>
              <a:ext cx="1896535" cy="1896533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2066495D-EC57-44E4-8DED-0DC2E07AA2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0E0DA2F2-D672-4417-8072-9ED4FA5CC5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30E8BACB-AEC7-46A5-A3AD-4D1BBE8715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08452CCF-4A27-488A-AAF4-424933CFC9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4212" y="0"/>
            <a:ext cx="4657345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6771B67-8878-4622-83B0-D431C2330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4919" y="685800"/>
            <a:ext cx="3705269" cy="530859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FFFFFF"/>
                </a:solidFill>
              </a:rPr>
              <a:t>DAY 1</a:t>
            </a:r>
            <a:br>
              <a:rPr lang="en-US" sz="3200" b="1" dirty="0">
                <a:solidFill>
                  <a:srgbClr val="FFFFFF"/>
                </a:solidFill>
              </a:rPr>
            </a:br>
            <a:endParaRPr lang="en-US" sz="3200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0106ED-97B4-4414-832B-A48C522F51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6553" y="685800"/>
            <a:ext cx="4754563" cy="5410200"/>
          </a:xfrm>
        </p:spPr>
        <p:txBody>
          <a:bodyPr>
            <a:normAutofit lnSpcReduction="10000"/>
          </a:bodyPr>
          <a:lstStyle/>
          <a:p>
            <a:pPr marL="0" indent="0">
              <a:buSzPct val="100000"/>
              <a:buNone/>
            </a:pPr>
            <a:r>
              <a:rPr lang="en-US" sz="1800" b="1" dirty="0">
                <a:solidFill>
                  <a:srgbClr val="FFFFFF"/>
                </a:solidFill>
              </a:rPr>
              <a:t>Today’s Objectives and Topics</a:t>
            </a:r>
          </a:p>
          <a:p>
            <a:pPr marL="0" indent="0">
              <a:buSzPct val="100000"/>
              <a:buNone/>
            </a:pPr>
            <a:endParaRPr lang="en-US" sz="1800" b="1" dirty="0">
              <a:solidFill>
                <a:srgbClr val="FFFFFF"/>
              </a:solidFill>
            </a:endParaRPr>
          </a:p>
          <a:p>
            <a:pPr>
              <a:buSzPct val="100000"/>
            </a:pPr>
            <a:r>
              <a:rPr lang="en-US" sz="1800" b="1" dirty="0">
                <a:solidFill>
                  <a:srgbClr val="FFFFFF"/>
                </a:solidFill>
              </a:rPr>
              <a:t>Introduction to C++</a:t>
            </a:r>
          </a:p>
          <a:p>
            <a:pPr>
              <a:buSzPct val="100000"/>
            </a:pPr>
            <a:r>
              <a:rPr lang="en-US" sz="1800" b="1" dirty="0">
                <a:solidFill>
                  <a:srgbClr val="FFFFFF"/>
                </a:solidFill>
              </a:rPr>
              <a:t>IDE and command line operations</a:t>
            </a:r>
          </a:p>
          <a:p>
            <a:pPr>
              <a:buSzPct val="100000"/>
            </a:pPr>
            <a:r>
              <a:rPr lang="en-US" sz="1800" b="1" dirty="0">
                <a:solidFill>
                  <a:srgbClr val="FFFFFF"/>
                </a:solidFill>
              </a:rPr>
              <a:t>Your first C++ application</a:t>
            </a:r>
          </a:p>
          <a:p>
            <a:pPr>
              <a:buSzPct val="100000"/>
            </a:pPr>
            <a:r>
              <a:rPr lang="en-US" sz="1800" b="1" dirty="0">
                <a:solidFill>
                  <a:srgbClr val="FFFFFF"/>
                </a:solidFill>
              </a:rPr>
              <a:t>Namespace management</a:t>
            </a:r>
          </a:p>
          <a:p>
            <a:pPr>
              <a:buSzPct val="100000"/>
            </a:pPr>
            <a:r>
              <a:rPr lang="en-US" sz="1800" b="1" dirty="0">
                <a:solidFill>
                  <a:srgbClr val="FFFFFF"/>
                </a:solidFill>
              </a:rPr>
              <a:t>Standard library</a:t>
            </a:r>
          </a:p>
          <a:p>
            <a:pPr>
              <a:buSzPct val="100000"/>
            </a:pPr>
            <a:r>
              <a:rPr lang="en-US" sz="1800" b="1" dirty="0">
                <a:solidFill>
                  <a:srgbClr val="FFFFFF"/>
                </a:solidFill>
              </a:rPr>
              <a:t>Keywords</a:t>
            </a:r>
          </a:p>
          <a:p>
            <a:pPr>
              <a:buSzPct val="100000"/>
            </a:pPr>
            <a:r>
              <a:rPr lang="en-US" sz="1800" b="1" dirty="0">
                <a:solidFill>
                  <a:srgbClr val="FFFFFF"/>
                </a:solidFill>
              </a:rPr>
              <a:t>Operators</a:t>
            </a:r>
          </a:p>
          <a:p>
            <a:pPr>
              <a:buSzPct val="100000"/>
            </a:pPr>
            <a:r>
              <a:rPr lang="en-US" sz="1800" b="1" dirty="0">
                <a:solidFill>
                  <a:srgbClr val="FFFFFF"/>
                </a:solidFill>
              </a:rPr>
              <a:t>Console-based I/O streams</a:t>
            </a:r>
          </a:p>
          <a:p>
            <a:pPr>
              <a:buSzPct val="100000"/>
            </a:pPr>
            <a:r>
              <a:rPr lang="en-US" sz="1800" b="1" dirty="0">
                <a:solidFill>
                  <a:srgbClr val="FFFFFF"/>
                </a:solidFill>
              </a:rPr>
              <a:t>Basic variable/data types</a:t>
            </a:r>
          </a:p>
          <a:p>
            <a:pPr>
              <a:buSzPct val="100000"/>
            </a:pPr>
            <a:r>
              <a:rPr lang="en-US" sz="1800" b="1" dirty="0">
                <a:solidFill>
                  <a:srgbClr val="FFFFFF"/>
                </a:solidFill>
              </a:rPr>
              <a:t>Type-casting</a:t>
            </a:r>
          </a:p>
          <a:p>
            <a:pPr>
              <a:buSzPct val="100000"/>
            </a:pPr>
            <a:r>
              <a:rPr lang="en-US" sz="1800" b="1" dirty="0">
                <a:solidFill>
                  <a:srgbClr val="FFFFFF"/>
                </a:solidFill>
              </a:rPr>
              <a:t>Flow control with if / then / else</a:t>
            </a:r>
          </a:p>
          <a:p>
            <a:pPr>
              <a:buSzPct val="100000"/>
            </a:pPr>
            <a:r>
              <a:rPr lang="en-US" sz="1800" b="1" dirty="0">
                <a:solidFill>
                  <a:srgbClr val="FFFFFF"/>
                </a:solidFill>
              </a:rPr>
              <a:t>For statement and basic looping</a:t>
            </a:r>
          </a:p>
          <a:p>
            <a:pPr marL="0" indent="0">
              <a:buSzPct val="100000"/>
              <a:buNone/>
            </a:pPr>
            <a:endParaRPr lang="en-US" sz="1800" b="1" dirty="0">
              <a:solidFill>
                <a:srgbClr val="FFFFFF"/>
              </a:solidFill>
            </a:endParaRPr>
          </a:p>
          <a:p>
            <a:pPr>
              <a:buSzPct val="100000"/>
            </a:pPr>
            <a:endParaRPr lang="en-US" sz="1800" b="1" dirty="0">
              <a:solidFill>
                <a:srgbClr val="FFFFFF"/>
              </a:solidFill>
            </a:endParaRPr>
          </a:p>
          <a:p>
            <a:pPr marL="0" indent="0">
              <a:buSzPct val="100000"/>
              <a:buNone/>
            </a:pPr>
            <a:endParaRPr lang="en-US" sz="1800" b="1" dirty="0">
              <a:solidFill>
                <a:srgbClr val="FFFFFF"/>
              </a:solidFill>
            </a:endParaRPr>
          </a:p>
          <a:p>
            <a:pPr marL="0" indent="0">
              <a:buSzPct val="100000"/>
              <a:buNone/>
            </a:pPr>
            <a:endParaRPr lang="en-US" sz="1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31245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C85BC1-F4C5-4DBE-AE4E-875B3AAD087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282083" y="312087"/>
            <a:ext cx="7169688" cy="52613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Standard library</a:t>
            </a:r>
          </a:p>
          <a:p>
            <a:pPr marL="685800" lvl="1"/>
            <a:r>
              <a:rPr lang="en-US" b="1" dirty="0"/>
              <a:t>General term for core tools</a:t>
            </a:r>
          </a:p>
          <a:p>
            <a:pPr marL="685800" lvl="1"/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Namespace is “std”</a:t>
            </a:r>
          </a:p>
          <a:p>
            <a:pPr marL="685800" lvl="1"/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Other libraries extend th</a:t>
            </a:r>
            <a:r>
              <a:rPr lang="en-US" b="1" dirty="0"/>
              <a:t>e language, but are not core</a:t>
            </a:r>
            <a:endParaRPr lang="en-US" b="1" dirty="0">
              <a:solidFill>
                <a:schemeClr val="bg2">
                  <a:lumMod val="75000"/>
                </a:schemeClr>
              </a:solidFill>
            </a:endParaRPr>
          </a:p>
          <a:p>
            <a:pPr marL="1143000" lvl="2"/>
            <a:r>
              <a:rPr lang="en-US" b="1" dirty="0">
                <a:solidFill>
                  <a:schemeClr val="bg2">
                    <a:lumMod val="75000"/>
                  </a:schemeClr>
                </a:solidFill>
                <a:hlinkClick r:id="rId2"/>
              </a:rPr>
              <a:t>https://en.wikipedia.org/wiki/C++_Standard_Library</a:t>
            </a:r>
            <a:endParaRPr lang="en-US" b="1" dirty="0">
              <a:solidFill>
                <a:schemeClr val="bg2">
                  <a:lumMod val="75000"/>
                </a:schemeClr>
              </a:solidFill>
            </a:endParaRPr>
          </a:p>
          <a:p>
            <a:pPr marL="685800" lvl="1"/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Incorporates C standard library w/ mangled names </a:t>
            </a:r>
          </a:p>
          <a:p>
            <a:pPr marL="1143000" lvl="2"/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&lt;</a:t>
            </a:r>
            <a:r>
              <a:rPr lang="en-US" b="1" dirty="0" err="1">
                <a:solidFill>
                  <a:schemeClr val="bg2">
                    <a:lumMod val="75000"/>
                  </a:schemeClr>
                </a:solidFill>
              </a:rPr>
              <a:t>math.h</a:t>
            </a:r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&gt; --&gt; &lt;</a:t>
            </a:r>
            <a:r>
              <a:rPr lang="en-US" b="1" dirty="0" err="1">
                <a:solidFill>
                  <a:schemeClr val="bg2">
                    <a:lumMod val="75000"/>
                  </a:schemeClr>
                </a:solidFill>
              </a:rPr>
              <a:t>cmath</a:t>
            </a:r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&gt;</a:t>
            </a:r>
          </a:p>
          <a:p>
            <a:pPr marL="1143000" lvl="2"/>
            <a:r>
              <a:rPr lang="en-US" b="1" dirty="0">
                <a:solidFill>
                  <a:schemeClr val="bg2">
                    <a:lumMod val="75000"/>
                  </a:schemeClr>
                </a:solidFill>
                <a:hlinkClick r:id="rId3"/>
              </a:rPr>
              <a:t>https://en.wikipedia.org/wiki/C_standard_library</a:t>
            </a:r>
            <a:endParaRPr lang="en-US" b="1" dirty="0"/>
          </a:p>
          <a:p>
            <a:pPr marL="685800" lvl="1"/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We can access elements with statements like:</a:t>
            </a:r>
          </a:p>
          <a:p>
            <a:pPr marL="1143000" lvl="2"/>
            <a:r>
              <a:rPr lang="en-US" b="1" dirty="0"/>
              <a:t>#include &lt;iostream&gt;</a:t>
            </a:r>
          </a:p>
          <a:p>
            <a:pPr marL="1143000" lvl="2"/>
            <a:r>
              <a:rPr lang="en-US" b="1" dirty="0"/>
              <a:t>u</a:t>
            </a:r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sing std::</a:t>
            </a:r>
            <a:r>
              <a:rPr lang="en-US" b="1" dirty="0" err="1">
                <a:solidFill>
                  <a:schemeClr val="bg2">
                    <a:lumMod val="75000"/>
                  </a:schemeClr>
                </a:solidFill>
              </a:rPr>
              <a:t>cout</a:t>
            </a:r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;</a:t>
            </a:r>
          </a:p>
          <a:p>
            <a:pPr marL="685800" lvl="1"/>
            <a:r>
              <a:rPr lang="en-US" b="1" dirty="0"/>
              <a:t>Examples:</a:t>
            </a: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07001D-8C37-4A9F-A383-103227479CB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8431" r="22911" b="2"/>
          <a:stretch/>
        </p:blipFill>
        <p:spPr>
          <a:xfrm>
            <a:off x="831" y="10"/>
            <a:ext cx="3502025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188BC9FF-03A1-464A-8A73-2A49365FF7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7173302"/>
              </p:ext>
            </p:extLst>
          </p:nvPr>
        </p:nvGraphicFramePr>
        <p:xfrm>
          <a:off x="5521235" y="5460275"/>
          <a:ext cx="3644900" cy="952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05000">
                  <a:extLst>
                    <a:ext uri="{9D8B030D-6E8A-4147-A177-3AD203B41FA5}">
                      <a16:colId xmlns:a16="http://schemas.microsoft.com/office/drawing/2014/main" val="2687418587"/>
                    </a:ext>
                  </a:extLst>
                </a:gridCol>
                <a:gridCol w="1739900">
                  <a:extLst>
                    <a:ext uri="{9D8B030D-6E8A-4147-A177-3AD203B41FA5}">
                      <a16:colId xmlns:a16="http://schemas.microsoft.com/office/drawing/2014/main" val="3087563374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&lt;array&gt;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&lt;iterator&gt;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542770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&lt;deque&gt;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&lt;chrono&gt;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93861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&lt;list&gt;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&lt;string&gt;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69926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&lt;map&gt;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&lt;iostream&gt;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975575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&lt;vector&gt;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&lt;</a:t>
                      </a:r>
                      <a:r>
                        <a:rPr lang="en-US" sz="1100" u="none" strike="noStrike" dirty="0" err="1">
                          <a:effectLst/>
                        </a:rPr>
                        <a:t>valarray</a:t>
                      </a:r>
                      <a:r>
                        <a:rPr lang="en-US" sz="1100" u="none" strike="noStrike" dirty="0">
                          <a:effectLst/>
                        </a:rPr>
                        <a:t>&gt;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82597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901388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C85BC1-F4C5-4DBE-AE4E-875B3AAD087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282083" y="312088"/>
            <a:ext cx="6643009" cy="15973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Keywords</a:t>
            </a:r>
          </a:p>
          <a:p>
            <a:pPr marL="685800" lvl="1"/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Reserved </a:t>
            </a:r>
            <a:r>
              <a:rPr lang="en-US" b="1" dirty="0"/>
              <a:t>– </a:t>
            </a:r>
            <a:r>
              <a:rPr lang="en-US" sz="1900" b="1" dirty="0"/>
              <a:t>can’t</a:t>
            </a:r>
            <a:r>
              <a:rPr lang="en-US" b="1" dirty="0"/>
              <a:t> use for anything else</a:t>
            </a:r>
          </a:p>
          <a:p>
            <a:pPr marL="685800" lvl="1"/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Most are data types and control  statements</a:t>
            </a:r>
          </a:p>
          <a:p>
            <a:pPr marL="6858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07001D-8C37-4A9F-A383-103227479C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431" r="22911" b="2"/>
          <a:stretch/>
        </p:blipFill>
        <p:spPr>
          <a:xfrm>
            <a:off x="831" y="10"/>
            <a:ext cx="3502025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584397D-3CDC-4E54-B094-58A93A6704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8665809"/>
              </p:ext>
            </p:extLst>
          </p:nvPr>
        </p:nvGraphicFramePr>
        <p:xfrm>
          <a:off x="4587191" y="1785415"/>
          <a:ext cx="5022538" cy="3666930"/>
        </p:xfrm>
        <a:graphic>
          <a:graphicData uri="http://schemas.openxmlformats.org/drawingml/2006/table">
            <a:tbl>
              <a:tblPr/>
              <a:tblGrid>
                <a:gridCol w="790793">
                  <a:extLst>
                    <a:ext uri="{9D8B030D-6E8A-4147-A177-3AD203B41FA5}">
                      <a16:colId xmlns:a16="http://schemas.microsoft.com/office/drawing/2014/main" val="653591494"/>
                    </a:ext>
                  </a:extLst>
                </a:gridCol>
                <a:gridCol w="572240">
                  <a:extLst>
                    <a:ext uri="{9D8B030D-6E8A-4147-A177-3AD203B41FA5}">
                      <a16:colId xmlns:a16="http://schemas.microsoft.com/office/drawing/2014/main" val="663000000"/>
                    </a:ext>
                  </a:extLst>
                </a:gridCol>
                <a:gridCol w="774110">
                  <a:extLst>
                    <a:ext uri="{9D8B030D-6E8A-4147-A177-3AD203B41FA5}">
                      <a16:colId xmlns:a16="http://schemas.microsoft.com/office/drawing/2014/main" val="3756657322"/>
                    </a:ext>
                  </a:extLst>
                </a:gridCol>
                <a:gridCol w="843346">
                  <a:extLst>
                    <a:ext uri="{9D8B030D-6E8A-4147-A177-3AD203B41FA5}">
                      <a16:colId xmlns:a16="http://schemas.microsoft.com/office/drawing/2014/main" val="2028907520"/>
                    </a:ext>
                  </a:extLst>
                </a:gridCol>
                <a:gridCol w="778281">
                  <a:extLst>
                    <a:ext uri="{9D8B030D-6E8A-4147-A177-3AD203B41FA5}">
                      <a16:colId xmlns:a16="http://schemas.microsoft.com/office/drawing/2014/main" val="385096628"/>
                    </a:ext>
                  </a:extLst>
                </a:gridCol>
                <a:gridCol w="602480">
                  <a:extLst>
                    <a:ext uri="{9D8B030D-6E8A-4147-A177-3AD203B41FA5}">
                      <a16:colId xmlns:a16="http://schemas.microsoft.com/office/drawing/2014/main" val="1595679830"/>
                    </a:ext>
                  </a:extLst>
                </a:gridCol>
                <a:gridCol w="661288">
                  <a:extLst>
                    <a:ext uri="{9D8B030D-6E8A-4147-A177-3AD203B41FA5}">
                      <a16:colId xmlns:a16="http://schemas.microsoft.com/office/drawing/2014/main" val="4174847905"/>
                    </a:ext>
                  </a:extLst>
                </a:gridCol>
              </a:tblGrid>
              <a:tr h="240983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auto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catch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for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private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template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sizeof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asm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6893375"/>
                  </a:ext>
                </a:extLst>
              </a:tr>
              <a:tr h="240983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double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throw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while 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protected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class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new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1561997"/>
                  </a:ext>
                </a:extLst>
              </a:tr>
              <a:tr h="240983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const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try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return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public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delete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0837824"/>
                  </a:ext>
                </a:extLst>
              </a:tr>
              <a:tr h="240983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int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do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extern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3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1475793"/>
                  </a:ext>
                </a:extLst>
              </a:tr>
              <a:tr h="240983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long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else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virtual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inline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0923456"/>
                  </a:ext>
                </a:extLst>
              </a:tr>
              <a:tr h="240983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unsigned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break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  <a:latin typeface="Calibri" panose="020F0502020204030204" pitchFamily="34" charset="0"/>
                        </a:rPr>
                        <a:t> friend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6563025"/>
                  </a:ext>
                </a:extLst>
              </a:tr>
              <a:tr h="240983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float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continue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this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6385592"/>
                  </a:ext>
                </a:extLst>
              </a:tr>
              <a:tr h="240983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enum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if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3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4901984"/>
                  </a:ext>
                </a:extLst>
              </a:tr>
              <a:tr h="240983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char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goto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3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8980918"/>
                  </a:ext>
                </a:extLst>
              </a:tr>
              <a:tr h="240983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short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case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typedef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3905248"/>
                  </a:ext>
                </a:extLst>
              </a:tr>
              <a:tr h="240983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signed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switch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3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2292091"/>
                  </a:ext>
                </a:extLst>
              </a:tr>
              <a:tr h="240983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void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default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volatile 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5554740"/>
                  </a:ext>
                </a:extLst>
              </a:tr>
              <a:tr h="240983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static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953402"/>
                  </a:ext>
                </a:extLst>
              </a:tr>
              <a:tr h="240983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struct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r>
                        <a:rPr lang="en-US" sz="13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register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6446530"/>
                  </a:ext>
                </a:extLst>
              </a:tr>
              <a:tr h="240983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union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90843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229042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C85BC1-F4C5-4DBE-AE4E-875B3AAD087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282083" y="312089"/>
            <a:ext cx="6643009" cy="10551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Some important operators</a:t>
            </a: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  <a:p>
            <a:pPr marL="6858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07001D-8C37-4A9F-A383-103227479C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431" r="22911" b="2"/>
          <a:stretch/>
        </p:blipFill>
        <p:spPr>
          <a:xfrm>
            <a:off x="831" y="10"/>
            <a:ext cx="3502025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D49B8E7B-0EBF-4753-8FAB-BF1318118A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6270186"/>
              </p:ext>
            </p:extLst>
          </p:nvPr>
        </p:nvGraphicFramePr>
        <p:xfrm>
          <a:off x="4282083" y="1158240"/>
          <a:ext cx="6643008" cy="335997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93897">
                  <a:extLst>
                    <a:ext uri="{9D8B030D-6E8A-4147-A177-3AD203B41FA5}">
                      <a16:colId xmlns:a16="http://schemas.microsoft.com/office/drawing/2014/main" val="820464829"/>
                    </a:ext>
                  </a:extLst>
                </a:gridCol>
                <a:gridCol w="1027445">
                  <a:extLst>
                    <a:ext uri="{9D8B030D-6E8A-4147-A177-3AD203B41FA5}">
                      <a16:colId xmlns:a16="http://schemas.microsoft.com/office/drawing/2014/main" val="1304467117"/>
                    </a:ext>
                  </a:extLst>
                </a:gridCol>
                <a:gridCol w="2378805">
                  <a:extLst>
                    <a:ext uri="{9D8B030D-6E8A-4147-A177-3AD203B41FA5}">
                      <a16:colId xmlns:a16="http://schemas.microsoft.com/office/drawing/2014/main" val="2477374576"/>
                    </a:ext>
                  </a:extLst>
                </a:gridCol>
                <a:gridCol w="2342861">
                  <a:extLst>
                    <a:ext uri="{9D8B030D-6E8A-4147-A177-3AD203B41FA5}">
                      <a16:colId xmlns:a16="http://schemas.microsoft.com/office/drawing/2014/main" val="3749050714"/>
                    </a:ext>
                  </a:extLst>
                </a:gridCol>
              </a:tblGrid>
              <a:tr h="33359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sng" strike="noStrike" dirty="0">
                          <a:effectLst/>
                        </a:rPr>
                        <a:t> Math</a:t>
                      </a:r>
                      <a:endParaRPr lang="en-US" sz="14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sng" strike="noStrike" dirty="0">
                          <a:effectLst/>
                        </a:rPr>
                        <a:t>Compare</a:t>
                      </a:r>
                      <a:endParaRPr lang="en-US" sz="14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  </a:t>
                      </a:r>
                      <a:r>
                        <a:rPr lang="en-US" sz="1400" u="sng" strike="noStrike" dirty="0">
                          <a:effectLst/>
                        </a:rPr>
                        <a:t>Boolean</a:t>
                      </a:r>
                      <a:endParaRPr lang="en-US" sz="14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sng" strike="noStrike">
                          <a:effectLst/>
                        </a:rPr>
                        <a:t>Bitwise</a:t>
                      </a:r>
                      <a:endParaRPr lang="en-US" sz="14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2117614"/>
                  </a:ext>
                </a:extLst>
              </a:tr>
              <a:tr h="25219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 a + b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a == b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  !a  (not  works)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~a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9159041"/>
                  </a:ext>
                </a:extLst>
              </a:tr>
              <a:tr h="25219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 a – b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a != b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  a &amp;&amp; b   (and  works)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a &amp; b  (bitand  works)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2947217"/>
                  </a:ext>
                </a:extLst>
              </a:tr>
              <a:tr h="25219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 +a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a &gt; b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  a || b   (or  works)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a | b  (bitor  works)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3519174"/>
                  </a:ext>
                </a:extLst>
              </a:tr>
              <a:tr h="25219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 -a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a &lt; b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a ^ b  (</a:t>
                      </a:r>
                      <a:r>
                        <a:rPr lang="en-US" sz="1400" u="none" strike="noStrike" dirty="0" err="1">
                          <a:effectLst/>
                        </a:rPr>
                        <a:t>xor</a:t>
                      </a:r>
                      <a:r>
                        <a:rPr lang="en-US" sz="1400" u="none" strike="noStrike" dirty="0">
                          <a:effectLst/>
                        </a:rPr>
                        <a:t> works)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356200"/>
                  </a:ext>
                </a:extLst>
              </a:tr>
              <a:tr h="25219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 a * b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a &gt;= b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a &lt;&lt; b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1121788"/>
                  </a:ext>
                </a:extLst>
              </a:tr>
              <a:tr h="25219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 a / b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a &lt;= b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a &gt;&gt; b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2865961"/>
                  </a:ext>
                </a:extLst>
              </a:tr>
              <a:tr h="25219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 a % b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a &lt;=&gt; b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08327"/>
                  </a:ext>
                </a:extLst>
              </a:tr>
              <a:tr h="252198"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0306500"/>
                  </a:ext>
                </a:extLst>
              </a:tr>
              <a:tr h="25219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 ++a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8121860"/>
                  </a:ext>
                </a:extLst>
              </a:tr>
              <a:tr h="25219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 a++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5589609"/>
                  </a:ext>
                </a:extLst>
              </a:tr>
              <a:tr h="25219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 --a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4816900"/>
                  </a:ext>
                </a:extLst>
              </a:tr>
              <a:tr h="25219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 a--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64987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268001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C85BC1-F4C5-4DBE-AE4E-875B3AAD087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282083" y="312089"/>
            <a:ext cx="6643009" cy="10551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Precedence</a:t>
            </a: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  <a:p>
            <a:pPr marL="6858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07001D-8C37-4A9F-A383-103227479C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431" r="22911" b="2"/>
          <a:stretch/>
        </p:blipFill>
        <p:spPr>
          <a:xfrm>
            <a:off x="831" y="10"/>
            <a:ext cx="3502025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75EA290A-B549-4E8C-97EC-8A8B9A391058}"/>
              </a:ext>
            </a:extLst>
          </p:cNvPr>
          <p:cNvSpPr txBox="1">
            <a:spLocks/>
          </p:cNvSpPr>
          <p:nvPr/>
        </p:nvSpPr>
        <p:spPr>
          <a:xfrm>
            <a:off x="4120719" y="1516048"/>
            <a:ext cx="7900952" cy="2571858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228600"/>
            <a:endParaRPr lang="en-US" b="1" dirty="0"/>
          </a:p>
          <a:p>
            <a:pPr marL="228600"/>
            <a:r>
              <a:rPr lang="en-US" b="1" dirty="0"/>
              <a:t>Operator precedence</a:t>
            </a:r>
          </a:p>
          <a:p>
            <a:pPr marL="685800" lvl="1"/>
            <a:r>
              <a:rPr lang="en-US" b="1" dirty="0"/>
              <a:t>Complicated.    15 groups.</a:t>
            </a:r>
          </a:p>
          <a:p>
            <a:pPr marL="685800" lvl="1"/>
            <a:r>
              <a:rPr lang="en-US" b="1" dirty="0"/>
              <a:t>Generally:  scoping, (type assignment, postfix, function calls),(logical, prefix, pointers), (</a:t>
            </a:r>
            <a:r>
              <a:rPr lang="en-US" b="1" dirty="0" err="1"/>
              <a:t>mult</a:t>
            </a:r>
            <a:r>
              <a:rPr lang="en-US" b="1" dirty="0"/>
              <a:t> and div), (add and subtract)</a:t>
            </a:r>
          </a:p>
          <a:p>
            <a:pPr marL="685800" lvl="1"/>
            <a:r>
              <a:rPr lang="en-US" sz="1800" dirty="0">
                <a:solidFill>
                  <a:schemeClr val="bg1"/>
                </a:solidFill>
                <a:hlinkClick r:id="rId3"/>
              </a:rPr>
              <a:t>https://docs.microsoft.com/en-us/cpp/cpp/cpp-built-in-operators-precedence-and-associativity?view=msvc-170</a:t>
            </a:r>
            <a:endParaRPr lang="en-US" sz="1800" dirty="0">
              <a:solidFill>
                <a:schemeClr val="bg1"/>
              </a:solidFill>
            </a:endParaRPr>
          </a:p>
          <a:p>
            <a:pPr marL="685800"/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8162521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12D8CD66-6E34-4232-868C-F61EC84AF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BA1EDB24-D25E-4498-9742-07355DA2B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0E5C3020-0F81-4919-9D1F-B6ED9A835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3ECD783-8E88-4D10-99BD-C579F0CA2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29EDE005-2618-4634-B693-DAB7F60138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C4252634-CD2F-416D-80D4-1C184472B0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43F8250A-B5BC-48E8-9E34-320C6AB613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8" name="Snip Diagonal Corner Rectangle 24">
            <a:extLst>
              <a:ext uri="{FF2B5EF4-FFF2-40B4-BE49-F238E27FC236}">
                <a16:creationId xmlns:a16="http://schemas.microsoft.com/office/drawing/2014/main" id="{A2829537-8D6E-4F27-8454-8F19BEA8C1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8229" y="620722"/>
            <a:ext cx="10935543" cy="5286838"/>
          </a:xfrm>
          <a:prstGeom prst="snip2DiagRect">
            <a:avLst>
              <a:gd name="adj1" fmla="val 10787"/>
              <a:gd name="adj2" fmla="val 0"/>
            </a:avLst>
          </a:prstGeom>
          <a:solidFill>
            <a:schemeClr val="tx1"/>
          </a:solidFill>
          <a:ln>
            <a:noFill/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99211A-B7A3-4F4A-9325-AB971C523B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8172" y="891744"/>
            <a:ext cx="8534400" cy="4370190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89CBF23-0EC4-4628-ACF1-6F373CCE2EC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  <a14:imgEffect>
                      <a14:brightnessContrast contrast="8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1638" y="4318000"/>
            <a:ext cx="1507467" cy="1507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9917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99211A-B7A3-4F4A-9325-AB971C523B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8172" y="891744"/>
            <a:ext cx="8534400" cy="4370190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89CBF23-0EC4-4628-ACF1-6F373CCE2EC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  <a14:imgEffect>
                      <a14:brightnessContrast contrast="8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1638" y="4318000"/>
            <a:ext cx="1507467" cy="150746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B745299-11CE-400B-A406-BA05F5178F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7157" y="869048"/>
            <a:ext cx="4455872" cy="3341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182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C85BC1-F4C5-4DBE-AE4E-875B3AAD087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282083" y="174812"/>
            <a:ext cx="6643009" cy="1290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Basic variable/data types</a:t>
            </a:r>
          </a:p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  <a:p>
            <a:pPr marL="6858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07001D-8C37-4A9F-A383-103227479C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431" r="22911" b="2"/>
          <a:stretch/>
        </p:blipFill>
        <p:spPr>
          <a:xfrm>
            <a:off x="831" y="10"/>
            <a:ext cx="3502025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B754172A-A765-423D-AE52-8D97A43790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4084646"/>
              </p:ext>
            </p:extLst>
          </p:nvPr>
        </p:nvGraphicFramePr>
        <p:xfrm>
          <a:off x="4072871" y="976341"/>
          <a:ext cx="7155424" cy="2926080"/>
        </p:xfrm>
        <a:graphic>
          <a:graphicData uri="http://schemas.openxmlformats.org/drawingml/2006/table">
            <a:tbl>
              <a:tblPr/>
              <a:tblGrid>
                <a:gridCol w="3577712">
                  <a:extLst>
                    <a:ext uri="{9D8B030D-6E8A-4147-A177-3AD203B41FA5}">
                      <a16:colId xmlns:a16="http://schemas.microsoft.com/office/drawing/2014/main" val="191569625"/>
                    </a:ext>
                  </a:extLst>
                </a:gridCol>
                <a:gridCol w="3577712">
                  <a:extLst>
                    <a:ext uri="{9D8B030D-6E8A-4147-A177-3AD203B41FA5}">
                      <a16:colId xmlns:a16="http://schemas.microsoft.com/office/drawing/2014/main" val="443548873"/>
                    </a:ext>
                  </a:extLst>
                </a:gridCol>
              </a:tblGrid>
              <a:tr h="336838">
                <a:tc>
                  <a:txBody>
                    <a:bodyPr/>
                    <a:lstStyle/>
                    <a:p>
                      <a:pPr algn="l"/>
                      <a:r>
                        <a:rPr lang="en-US" u="sng" dirty="0">
                          <a:effectLst/>
                        </a:rPr>
                        <a:t>Primitive Type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u="sng" dirty="0">
                          <a:effectLst/>
                        </a:rPr>
                        <a:t>Keyword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31664425"/>
                  </a:ext>
                </a:extLst>
              </a:tr>
              <a:tr h="336838">
                <a:tc>
                  <a:txBody>
                    <a:bodyPr/>
                    <a:lstStyle/>
                    <a:p>
                      <a:r>
                        <a:rPr lang="en-US"/>
                        <a:t>Boolean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bool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44222103"/>
                  </a:ext>
                </a:extLst>
              </a:tr>
              <a:tr h="336838">
                <a:tc>
                  <a:txBody>
                    <a:bodyPr/>
                    <a:lstStyle/>
                    <a:p>
                      <a:r>
                        <a:rPr lang="en-US"/>
                        <a:t>Character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char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624088"/>
                  </a:ext>
                </a:extLst>
              </a:tr>
              <a:tr h="336838">
                <a:tc>
                  <a:txBody>
                    <a:bodyPr/>
                    <a:lstStyle/>
                    <a:p>
                      <a:r>
                        <a:rPr lang="en-US"/>
                        <a:t>Integer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int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9278828"/>
                  </a:ext>
                </a:extLst>
              </a:tr>
              <a:tr h="336838">
                <a:tc>
                  <a:txBody>
                    <a:bodyPr/>
                    <a:lstStyle/>
                    <a:p>
                      <a:r>
                        <a:rPr lang="en-US"/>
                        <a:t>Floating point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float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74746492"/>
                  </a:ext>
                </a:extLst>
              </a:tr>
              <a:tr h="336838">
                <a:tc>
                  <a:txBody>
                    <a:bodyPr/>
                    <a:lstStyle/>
                    <a:p>
                      <a:r>
                        <a:rPr lang="en-US"/>
                        <a:t>Double floating point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double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5402146"/>
                  </a:ext>
                </a:extLst>
              </a:tr>
              <a:tr h="336838">
                <a:tc>
                  <a:txBody>
                    <a:bodyPr/>
                    <a:lstStyle/>
                    <a:p>
                      <a:r>
                        <a:rPr lang="en-US"/>
                        <a:t>Valueless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void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4828474"/>
                  </a:ext>
                </a:extLst>
              </a:tr>
              <a:tr h="336838">
                <a:tc>
                  <a:txBody>
                    <a:bodyPr/>
                    <a:lstStyle/>
                    <a:p>
                      <a:r>
                        <a:rPr lang="en-US" dirty="0"/>
                        <a:t>Wide character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wchar_t</a:t>
                      </a:r>
                      <a:endParaRPr 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19429760"/>
                  </a:ext>
                </a:extLst>
              </a:tr>
            </a:tbl>
          </a:graphicData>
        </a:graphic>
      </p:graphicFrame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4CA52C40-2AE6-496C-AF76-109E912D7A82}"/>
              </a:ext>
            </a:extLst>
          </p:cNvPr>
          <p:cNvSpPr txBox="1">
            <a:spLocks/>
          </p:cNvSpPr>
          <p:nvPr/>
        </p:nvSpPr>
        <p:spPr>
          <a:xfrm>
            <a:off x="4329078" y="4388224"/>
            <a:ext cx="7611910" cy="20798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228600"/>
            <a:r>
              <a:rPr lang="en-US" dirty="0">
                <a:solidFill>
                  <a:schemeClr val="tx1"/>
                </a:solidFill>
              </a:rPr>
              <a:t>Modifiers:</a:t>
            </a:r>
          </a:p>
          <a:p>
            <a:pPr marL="685800" lvl="1"/>
            <a:r>
              <a:rPr lang="en-US" dirty="0">
                <a:solidFill>
                  <a:schemeClr val="tx1"/>
                </a:solidFill>
              </a:rPr>
              <a:t>signed                    const</a:t>
            </a:r>
          </a:p>
          <a:p>
            <a:pPr marL="685800" lvl="1"/>
            <a:r>
              <a:rPr lang="en-US" dirty="0">
                <a:solidFill>
                  <a:schemeClr val="tx1"/>
                </a:solidFill>
              </a:rPr>
              <a:t>unsigned                volatile</a:t>
            </a:r>
          </a:p>
          <a:p>
            <a:pPr marL="685800" lvl="1"/>
            <a:r>
              <a:rPr lang="en-US" dirty="0">
                <a:solidFill>
                  <a:schemeClr val="tx1"/>
                </a:solidFill>
              </a:rPr>
              <a:t>short                        static  (initialized once; stored in static area)</a:t>
            </a:r>
          </a:p>
          <a:p>
            <a:pPr marL="685800" lvl="1"/>
            <a:r>
              <a:rPr lang="en-US" dirty="0">
                <a:solidFill>
                  <a:schemeClr val="tx1"/>
                </a:solidFill>
              </a:rPr>
              <a:t>long</a:t>
            </a:r>
          </a:p>
          <a:p>
            <a:pPr marL="228600"/>
            <a:endParaRPr lang="en-US" b="1" dirty="0"/>
          </a:p>
          <a:p>
            <a:pPr marL="685800"/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4043538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C85BC1-F4C5-4DBE-AE4E-875B3AAD087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282083" y="74545"/>
            <a:ext cx="6643009" cy="12701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Size and Range</a:t>
            </a:r>
          </a:p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  <a:p>
            <a:pPr marL="6858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07001D-8C37-4A9F-A383-103227479C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431" r="22911" b="2"/>
          <a:stretch/>
        </p:blipFill>
        <p:spPr>
          <a:xfrm>
            <a:off x="831" y="10"/>
            <a:ext cx="3502025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9D2D2694-9A22-4536-A400-84AD90D5AB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878597"/>
              </p:ext>
            </p:extLst>
          </p:nvPr>
        </p:nvGraphicFramePr>
        <p:xfrm>
          <a:off x="3502856" y="709625"/>
          <a:ext cx="8688312" cy="5739538"/>
        </p:xfrm>
        <a:graphic>
          <a:graphicData uri="http://schemas.openxmlformats.org/drawingml/2006/table">
            <a:tbl>
              <a:tblPr/>
              <a:tblGrid>
                <a:gridCol w="2896104">
                  <a:extLst>
                    <a:ext uri="{9D8B030D-6E8A-4147-A177-3AD203B41FA5}">
                      <a16:colId xmlns:a16="http://schemas.microsoft.com/office/drawing/2014/main" val="1104199486"/>
                    </a:ext>
                  </a:extLst>
                </a:gridCol>
                <a:gridCol w="2896104">
                  <a:extLst>
                    <a:ext uri="{9D8B030D-6E8A-4147-A177-3AD203B41FA5}">
                      <a16:colId xmlns:a16="http://schemas.microsoft.com/office/drawing/2014/main" val="1628654482"/>
                    </a:ext>
                  </a:extLst>
                </a:gridCol>
                <a:gridCol w="2896104">
                  <a:extLst>
                    <a:ext uri="{9D8B030D-6E8A-4147-A177-3AD203B41FA5}">
                      <a16:colId xmlns:a16="http://schemas.microsoft.com/office/drawing/2014/main" val="1606855498"/>
                    </a:ext>
                  </a:extLst>
                </a:gridCol>
              </a:tblGrid>
              <a:tr h="250062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  <a:effectLst/>
                        </a:rPr>
                        <a:t>Type</a:t>
                      </a:r>
                    </a:p>
                  </a:txBody>
                  <a:tcPr marL="39722" marR="39722" marT="19861" marB="198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>
                          <a:solidFill>
                            <a:schemeClr val="tx1"/>
                          </a:solidFill>
                          <a:effectLst/>
                        </a:rPr>
                        <a:t>Typical Bit Width</a:t>
                      </a:r>
                    </a:p>
                  </a:txBody>
                  <a:tcPr marL="39722" marR="39722" marT="19861" marB="198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  <a:effectLst/>
                        </a:rPr>
                        <a:t>Range </a:t>
                      </a:r>
                    </a:p>
                  </a:txBody>
                  <a:tcPr marL="39722" marR="39722" marT="19861" marB="198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3814519"/>
                  </a:ext>
                </a:extLst>
              </a:tr>
              <a:tr h="250062"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char</a:t>
                      </a:r>
                    </a:p>
                  </a:txBody>
                  <a:tcPr marL="39722" marR="39722" marT="19861" marB="198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>
                          <a:solidFill>
                            <a:schemeClr val="tx1"/>
                          </a:solidFill>
                        </a:rPr>
                        <a:t>1byte</a:t>
                      </a:r>
                    </a:p>
                  </a:txBody>
                  <a:tcPr marL="39722" marR="39722" marT="19861" marB="198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>
                          <a:solidFill>
                            <a:schemeClr val="tx1"/>
                          </a:solidFill>
                        </a:rPr>
                        <a:t>-127 to 127 or 0 to 255</a:t>
                      </a:r>
                    </a:p>
                  </a:txBody>
                  <a:tcPr marL="39722" marR="39722" marT="19861" marB="198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6778345"/>
                  </a:ext>
                </a:extLst>
              </a:tr>
              <a:tr h="250062"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unsigned char</a:t>
                      </a:r>
                    </a:p>
                  </a:txBody>
                  <a:tcPr marL="39722" marR="39722" marT="19861" marB="198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1byte</a:t>
                      </a:r>
                    </a:p>
                  </a:txBody>
                  <a:tcPr marL="39722" marR="39722" marT="19861" marB="198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>
                          <a:solidFill>
                            <a:schemeClr val="tx1"/>
                          </a:solidFill>
                        </a:rPr>
                        <a:t>0 to 255</a:t>
                      </a:r>
                    </a:p>
                  </a:txBody>
                  <a:tcPr marL="39722" marR="39722" marT="19861" marB="198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4812628"/>
                  </a:ext>
                </a:extLst>
              </a:tr>
              <a:tr h="250062"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signed char</a:t>
                      </a:r>
                    </a:p>
                  </a:txBody>
                  <a:tcPr marL="39722" marR="39722" marT="19861" marB="198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1byte</a:t>
                      </a:r>
                    </a:p>
                  </a:txBody>
                  <a:tcPr marL="39722" marR="39722" marT="19861" marB="198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>
                          <a:solidFill>
                            <a:schemeClr val="tx1"/>
                          </a:solidFill>
                        </a:rPr>
                        <a:t>-127 to 127</a:t>
                      </a:r>
                    </a:p>
                  </a:txBody>
                  <a:tcPr marL="39722" marR="39722" marT="19861" marB="198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8040561"/>
                  </a:ext>
                </a:extLst>
              </a:tr>
              <a:tr h="438674"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int</a:t>
                      </a:r>
                    </a:p>
                  </a:txBody>
                  <a:tcPr marL="39722" marR="39722" marT="19861" marB="198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>
                          <a:solidFill>
                            <a:schemeClr val="tx1"/>
                          </a:solidFill>
                        </a:rPr>
                        <a:t>4bytes</a:t>
                      </a:r>
                    </a:p>
                  </a:txBody>
                  <a:tcPr marL="39722" marR="39722" marT="19861" marB="198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>
                          <a:solidFill>
                            <a:schemeClr val="tx1"/>
                          </a:solidFill>
                        </a:rPr>
                        <a:t>-2147483648 to 2147483647</a:t>
                      </a:r>
                    </a:p>
                  </a:txBody>
                  <a:tcPr marL="39722" marR="39722" marT="19861" marB="198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7324196"/>
                  </a:ext>
                </a:extLst>
              </a:tr>
              <a:tr h="250062"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unsigned int</a:t>
                      </a:r>
                    </a:p>
                  </a:txBody>
                  <a:tcPr marL="39722" marR="39722" marT="19861" marB="198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4bytes</a:t>
                      </a:r>
                    </a:p>
                  </a:txBody>
                  <a:tcPr marL="39722" marR="39722" marT="19861" marB="198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>
                          <a:solidFill>
                            <a:schemeClr val="tx1"/>
                          </a:solidFill>
                        </a:rPr>
                        <a:t>0 to 4294967295</a:t>
                      </a:r>
                    </a:p>
                  </a:txBody>
                  <a:tcPr marL="39722" marR="39722" marT="19861" marB="198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3765641"/>
                  </a:ext>
                </a:extLst>
              </a:tr>
              <a:tr h="438674">
                <a:tc>
                  <a:txBody>
                    <a:bodyPr/>
                    <a:lstStyle/>
                    <a:p>
                      <a:r>
                        <a:rPr lang="en-US" sz="1400" b="0">
                          <a:solidFill>
                            <a:schemeClr val="tx1"/>
                          </a:solidFill>
                        </a:rPr>
                        <a:t>signed int</a:t>
                      </a:r>
                    </a:p>
                  </a:txBody>
                  <a:tcPr marL="39722" marR="39722" marT="19861" marB="198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4bytes</a:t>
                      </a:r>
                    </a:p>
                  </a:txBody>
                  <a:tcPr marL="39722" marR="39722" marT="19861" marB="198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>
                          <a:solidFill>
                            <a:schemeClr val="tx1"/>
                          </a:solidFill>
                        </a:rPr>
                        <a:t>-2147483648 to 2147483647</a:t>
                      </a:r>
                    </a:p>
                  </a:txBody>
                  <a:tcPr marL="39722" marR="39722" marT="19861" marB="198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9911756"/>
                  </a:ext>
                </a:extLst>
              </a:tr>
              <a:tr h="250062"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short int</a:t>
                      </a:r>
                    </a:p>
                  </a:txBody>
                  <a:tcPr marL="39722" marR="39722" marT="19861" marB="198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2bytes</a:t>
                      </a:r>
                    </a:p>
                  </a:txBody>
                  <a:tcPr marL="39722" marR="39722" marT="19861" marB="198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>
                          <a:solidFill>
                            <a:schemeClr val="tx1"/>
                          </a:solidFill>
                        </a:rPr>
                        <a:t>-32768 to 32767</a:t>
                      </a:r>
                    </a:p>
                  </a:txBody>
                  <a:tcPr marL="39722" marR="39722" marT="19861" marB="198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028763"/>
                  </a:ext>
                </a:extLst>
              </a:tr>
              <a:tr h="250062">
                <a:tc>
                  <a:txBody>
                    <a:bodyPr/>
                    <a:lstStyle/>
                    <a:p>
                      <a:r>
                        <a:rPr lang="en-US" sz="1400" b="0">
                          <a:solidFill>
                            <a:schemeClr val="tx1"/>
                          </a:solidFill>
                        </a:rPr>
                        <a:t>unsigned short int</a:t>
                      </a:r>
                    </a:p>
                  </a:txBody>
                  <a:tcPr marL="39722" marR="39722" marT="19861" marB="198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2bytes</a:t>
                      </a:r>
                    </a:p>
                  </a:txBody>
                  <a:tcPr marL="39722" marR="39722" marT="19861" marB="198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>
                          <a:solidFill>
                            <a:schemeClr val="tx1"/>
                          </a:solidFill>
                        </a:rPr>
                        <a:t>0 to 65,535</a:t>
                      </a:r>
                    </a:p>
                  </a:txBody>
                  <a:tcPr marL="39722" marR="39722" marT="19861" marB="198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1268894"/>
                  </a:ext>
                </a:extLst>
              </a:tr>
              <a:tr h="250062">
                <a:tc>
                  <a:txBody>
                    <a:bodyPr/>
                    <a:lstStyle/>
                    <a:p>
                      <a:r>
                        <a:rPr lang="en-US" sz="1400" b="0">
                          <a:solidFill>
                            <a:schemeClr val="tx1"/>
                          </a:solidFill>
                        </a:rPr>
                        <a:t>signed short int</a:t>
                      </a:r>
                    </a:p>
                  </a:txBody>
                  <a:tcPr marL="39722" marR="39722" marT="19861" marB="198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2bytes</a:t>
                      </a:r>
                    </a:p>
                  </a:txBody>
                  <a:tcPr marL="39722" marR="39722" marT="19861" marB="198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>
                          <a:solidFill>
                            <a:schemeClr val="tx1"/>
                          </a:solidFill>
                        </a:rPr>
                        <a:t>-32768 to 32767</a:t>
                      </a:r>
                    </a:p>
                  </a:txBody>
                  <a:tcPr marL="39722" marR="39722" marT="19861" marB="198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406160"/>
                  </a:ext>
                </a:extLst>
              </a:tr>
              <a:tr h="438674">
                <a:tc>
                  <a:txBody>
                    <a:bodyPr/>
                    <a:lstStyle/>
                    <a:p>
                      <a:r>
                        <a:rPr lang="en-US" sz="1400" b="0">
                          <a:solidFill>
                            <a:schemeClr val="tx1"/>
                          </a:solidFill>
                        </a:rPr>
                        <a:t>long int</a:t>
                      </a:r>
                    </a:p>
                  </a:txBody>
                  <a:tcPr marL="39722" marR="39722" marT="19861" marB="198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8bytes</a:t>
                      </a:r>
                    </a:p>
                  </a:txBody>
                  <a:tcPr marL="39722" marR="39722" marT="19861" marB="198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-2,147,483,648 to 2,147,483,647</a:t>
                      </a:r>
                    </a:p>
                  </a:txBody>
                  <a:tcPr marL="39722" marR="39722" marT="19861" marB="198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1630843"/>
                  </a:ext>
                </a:extLst>
              </a:tr>
              <a:tr h="250062">
                <a:tc>
                  <a:txBody>
                    <a:bodyPr/>
                    <a:lstStyle/>
                    <a:p>
                      <a:r>
                        <a:rPr lang="en-US" sz="1400" b="0">
                          <a:solidFill>
                            <a:schemeClr val="tx1"/>
                          </a:solidFill>
                        </a:rPr>
                        <a:t>signed long int</a:t>
                      </a:r>
                    </a:p>
                  </a:txBody>
                  <a:tcPr marL="39722" marR="39722" marT="19861" marB="198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8bytes</a:t>
                      </a:r>
                    </a:p>
                  </a:txBody>
                  <a:tcPr marL="39722" marR="39722" marT="19861" marB="198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>
                          <a:solidFill>
                            <a:schemeClr val="tx1"/>
                          </a:solidFill>
                        </a:rPr>
                        <a:t>same as long int</a:t>
                      </a:r>
                    </a:p>
                  </a:txBody>
                  <a:tcPr marL="39722" marR="39722" marT="19861" marB="198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3575296"/>
                  </a:ext>
                </a:extLst>
              </a:tr>
              <a:tr h="250062">
                <a:tc>
                  <a:txBody>
                    <a:bodyPr/>
                    <a:lstStyle/>
                    <a:p>
                      <a:r>
                        <a:rPr lang="en-US" sz="1400" b="0">
                          <a:solidFill>
                            <a:schemeClr val="tx1"/>
                          </a:solidFill>
                        </a:rPr>
                        <a:t>unsigned long int</a:t>
                      </a:r>
                    </a:p>
                  </a:txBody>
                  <a:tcPr marL="39722" marR="39722" marT="19861" marB="198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8bytes</a:t>
                      </a:r>
                    </a:p>
                  </a:txBody>
                  <a:tcPr marL="39722" marR="39722" marT="19861" marB="198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0 to 4,294,967,295</a:t>
                      </a:r>
                    </a:p>
                  </a:txBody>
                  <a:tcPr marL="39722" marR="39722" marT="19861" marB="198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0729730"/>
                  </a:ext>
                </a:extLst>
              </a:tr>
              <a:tr h="250062">
                <a:tc>
                  <a:txBody>
                    <a:bodyPr/>
                    <a:lstStyle/>
                    <a:p>
                      <a:r>
                        <a:rPr lang="en-US" sz="1400" b="0">
                          <a:solidFill>
                            <a:schemeClr val="tx1"/>
                          </a:solidFill>
                        </a:rPr>
                        <a:t>long long int</a:t>
                      </a:r>
                    </a:p>
                  </a:txBody>
                  <a:tcPr marL="39722" marR="39722" marT="19861" marB="198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>
                          <a:solidFill>
                            <a:schemeClr val="tx1"/>
                          </a:solidFill>
                        </a:rPr>
                        <a:t>8bytes</a:t>
                      </a:r>
                    </a:p>
                  </a:txBody>
                  <a:tcPr marL="39722" marR="39722" marT="19861" marB="198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-(2^63) to (2^63)-1</a:t>
                      </a:r>
                    </a:p>
                  </a:txBody>
                  <a:tcPr marL="39722" marR="39722" marT="19861" marB="198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802953"/>
                  </a:ext>
                </a:extLst>
              </a:tr>
              <a:tr h="627286">
                <a:tc>
                  <a:txBody>
                    <a:bodyPr/>
                    <a:lstStyle/>
                    <a:p>
                      <a:r>
                        <a:rPr lang="en-US" sz="1400" b="0">
                          <a:solidFill>
                            <a:schemeClr val="tx1"/>
                          </a:solidFill>
                        </a:rPr>
                        <a:t>unsigned long long int</a:t>
                      </a:r>
                    </a:p>
                  </a:txBody>
                  <a:tcPr marL="39722" marR="39722" marT="19861" marB="198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8bytes</a:t>
                      </a:r>
                    </a:p>
                  </a:txBody>
                  <a:tcPr marL="39722" marR="39722" marT="19861" marB="198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0 to 18,446,744,073,709,551,615</a:t>
                      </a:r>
                    </a:p>
                  </a:txBody>
                  <a:tcPr marL="39722" marR="39722" marT="19861" marB="198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3657767"/>
                  </a:ext>
                </a:extLst>
              </a:tr>
              <a:tr h="250062">
                <a:tc>
                  <a:txBody>
                    <a:bodyPr/>
                    <a:lstStyle/>
                    <a:p>
                      <a:r>
                        <a:rPr lang="en-US" sz="1400" b="0">
                          <a:solidFill>
                            <a:schemeClr val="tx1"/>
                          </a:solidFill>
                        </a:rPr>
                        <a:t>float</a:t>
                      </a:r>
                    </a:p>
                  </a:txBody>
                  <a:tcPr marL="39722" marR="39722" marT="19861" marB="198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4bytes</a:t>
                      </a:r>
                    </a:p>
                  </a:txBody>
                  <a:tcPr marL="39722" marR="39722" marT="19861" marB="198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Depends on your system</a:t>
                      </a:r>
                    </a:p>
                  </a:txBody>
                  <a:tcPr marL="39722" marR="39722" marT="19861" marB="198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0110987"/>
                  </a:ext>
                </a:extLst>
              </a:tr>
              <a:tr h="250062">
                <a:tc>
                  <a:txBody>
                    <a:bodyPr/>
                    <a:lstStyle/>
                    <a:p>
                      <a:r>
                        <a:rPr lang="en-US" sz="1400" b="0">
                          <a:solidFill>
                            <a:schemeClr val="tx1"/>
                          </a:solidFill>
                        </a:rPr>
                        <a:t>double</a:t>
                      </a:r>
                    </a:p>
                  </a:txBody>
                  <a:tcPr marL="39722" marR="39722" marT="19861" marB="198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>
                          <a:solidFill>
                            <a:schemeClr val="tx1"/>
                          </a:solidFill>
                        </a:rPr>
                        <a:t>8bytes</a:t>
                      </a:r>
                    </a:p>
                  </a:txBody>
                  <a:tcPr marL="39722" marR="39722" marT="19861" marB="198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39722" marR="39722" marT="19861" marB="198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8204455"/>
                  </a:ext>
                </a:extLst>
              </a:tr>
              <a:tr h="250062">
                <a:tc>
                  <a:txBody>
                    <a:bodyPr/>
                    <a:lstStyle/>
                    <a:p>
                      <a:r>
                        <a:rPr lang="en-US" sz="1400" b="0">
                          <a:solidFill>
                            <a:schemeClr val="tx1"/>
                          </a:solidFill>
                        </a:rPr>
                        <a:t>long double</a:t>
                      </a:r>
                    </a:p>
                  </a:txBody>
                  <a:tcPr marL="39722" marR="39722" marT="19861" marB="198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12bytes</a:t>
                      </a:r>
                    </a:p>
                  </a:txBody>
                  <a:tcPr marL="39722" marR="39722" marT="19861" marB="198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39722" marR="39722" marT="19861" marB="198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7278740"/>
                  </a:ext>
                </a:extLst>
              </a:tr>
              <a:tr h="250062">
                <a:tc>
                  <a:txBody>
                    <a:bodyPr/>
                    <a:lstStyle/>
                    <a:p>
                      <a:r>
                        <a:rPr lang="en-US" sz="1400" b="0">
                          <a:solidFill>
                            <a:schemeClr val="tx1"/>
                          </a:solidFill>
                        </a:rPr>
                        <a:t>wchar_t</a:t>
                      </a:r>
                    </a:p>
                  </a:txBody>
                  <a:tcPr marL="39722" marR="39722" marT="19861" marB="198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2 or 4 bytes</a:t>
                      </a:r>
                    </a:p>
                  </a:txBody>
                  <a:tcPr marL="39722" marR="39722" marT="19861" marB="198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1 wide character</a:t>
                      </a:r>
                    </a:p>
                  </a:txBody>
                  <a:tcPr marL="39722" marR="39722" marT="19861" marB="198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68998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80693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C85BC1-F4C5-4DBE-AE4E-875B3AAD087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462603" y="370381"/>
            <a:ext cx="6643009" cy="12701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Discover size (system dependent, sometimes)</a:t>
            </a:r>
          </a:p>
          <a:p>
            <a:pPr marL="685800" lvl="1"/>
            <a:r>
              <a:rPr lang="en-US" b="1" dirty="0" err="1"/>
              <a:t>sizeof</a:t>
            </a:r>
            <a:r>
              <a:rPr lang="en-US" b="1" dirty="0"/>
              <a:t>()</a:t>
            </a:r>
          </a:p>
          <a:p>
            <a:pPr marL="685800" lvl="1"/>
            <a:r>
              <a:rPr lang="en-US" b="1" dirty="0" err="1"/>
              <a:t>numeric_limits</a:t>
            </a:r>
            <a:endParaRPr lang="en-US" b="1" dirty="0"/>
          </a:p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  <a:p>
            <a:pPr marL="6858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07001D-8C37-4A9F-A383-103227479C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431" r="22911" b="2"/>
          <a:stretch/>
        </p:blipFill>
        <p:spPr>
          <a:xfrm>
            <a:off x="831" y="10"/>
            <a:ext cx="3502025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E64FD48-D9E0-4991-8B7F-70610369C8B1}"/>
              </a:ext>
            </a:extLst>
          </p:cNvPr>
          <p:cNvSpPr txBox="1"/>
          <p:nvPr/>
        </p:nvSpPr>
        <p:spPr>
          <a:xfrm>
            <a:off x="4549179" y="1227924"/>
            <a:ext cx="6469856" cy="5478423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// vars_size.cpp</a:t>
            </a:r>
          </a:p>
          <a:p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#include &lt;limits&gt;</a:t>
            </a:r>
          </a:p>
          <a:p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using namespace std;</a:t>
            </a:r>
          </a:p>
          <a:p>
            <a:b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int main(){</a:t>
            </a:r>
          </a:p>
          <a:p>
            <a:b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 // Query for the size of a specific type</a:t>
            </a:r>
          </a:p>
          <a:p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 float </a:t>
            </a:r>
            <a:r>
              <a:rPr lang="en-US" sz="14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my_float</a:t>
            </a: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sz="14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&lt;&lt; "A float is " &lt;&lt; </a:t>
            </a:r>
            <a:r>
              <a:rPr lang="en-US" sz="14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sizeof</a:t>
            </a: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(float) &lt;&lt; " bytes.\n";</a:t>
            </a:r>
          </a:p>
          <a:p>
            <a:b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 // How many digits w/o loss of precision?</a:t>
            </a:r>
          </a:p>
          <a:p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sz="14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&lt;&lt; "A float can contain " </a:t>
            </a: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</a:rPr>
              <a:t>        </a:t>
            </a:r>
          </a:p>
          <a:p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      &lt;&lt; </a:t>
            </a:r>
            <a:r>
              <a:rPr lang="en-US" sz="14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numeric_limits</a:t>
            </a: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&lt;float&gt;::digits </a:t>
            </a:r>
          </a:p>
          <a:p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</a:rPr>
              <a:t>        </a:t>
            </a: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&lt;&lt; " digits. \n";</a:t>
            </a:r>
          </a:p>
          <a:p>
            <a:b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   // What's the largest?</a:t>
            </a:r>
          </a:p>
          <a:p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14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&lt;&lt; "Max value: " </a:t>
            </a:r>
          </a:p>
          <a:p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</a:rPr>
              <a:t>         </a:t>
            </a: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&lt;&lt; </a:t>
            </a:r>
            <a:r>
              <a:rPr lang="en-US" sz="14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numeric_limits</a:t>
            </a: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&lt;float&gt;::max() </a:t>
            </a:r>
          </a:p>
          <a:p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</a:rPr>
              <a:t>         </a:t>
            </a: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&lt;&lt; ". \n";</a:t>
            </a:r>
          </a:p>
          <a:p>
            <a:b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   // What's the smallest?</a:t>
            </a:r>
          </a:p>
          <a:p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14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&lt;&lt; "Min value: " </a:t>
            </a:r>
          </a:p>
          <a:p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</a:rPr>
              <a:t>         </a:t>
            </a: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&lt;&lt; </a:t>
            </a:r>
            <a:r>
              <a:rPr lang="en-US" sz="14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numeric_limits</a:t>
            </a: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&lt;float&gt;::min() </a:t>
            </a:r>
          </a:p>
          <a:p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</a:rPr>
              <a:t>         </a:t>
            </a: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&lt;&lt; ". \n";</a:t>
            </a:r>
          </a:p>
          <a:p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8635942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C85BC1-F4C5-4DBE-AE4E-875B3AAD087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228295" y="696178"/>
            <a:ext cx="6643009" cy="58525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Creating variables</a:t>
            </a:r>
          </a:p>
          <a:p>
            <a:pPr marL="685800" lvl="1"/>
            <a:r>
              <a:rPr lang="en-US" b="1" dirty="0"/>
              <a:t>must be declared and specified</a:t>
            </a:r>
          </a:p>
          <a:p>
            <a:pPr marL="685800" lvl="1"/>
            <a:r>
              <a:rPr lang="en-US" b="1" dirty="0"/>
              <a:t>both may happen at once:</a:t>
            </a:r>
          </a:p>
          <a:p>
            <a:pPr marL="1143000" lvl="2"/>
            <a:r>
              <a:rPr lang="en-US" b="1" dirty="0"/>
              <a:t>#define PI 3.14      // no ;   value stored extremally</a:t>
            </a:r>
          </a:p>
          <a:p>
            <a:pPr marL="1143000" lvl="2"/>
            <a:r>
              <a:rPr lang="en-US" b="1" dirty="0"/>
              <a:t>const float =  E 2.718;     // value stored in app</a:t>
            </a:r>
          </a:p>
          <a:p>
            <a:pPr marL="685800" lvl="1"/>
            <a:r>
              <a:rPr lang="en-US" b="1" dirty="0"/>
              <a:t>declaration and specification can be separate</a:t>
            </a:r>
          </a:p>
          <a:p>
            <a:pPr marL="1143000" lvl="2"/>
            <a:r>
              <a:rPr lang="en-US" b="1" dirty="0"/>
              <a:t>int </a:t>
            </a:r>
            <a:r>
              <a:rPr lang="en-US" b="1" dirty="0" err="1"/>
              <a:t>dog_years</a:t>
            </a:r>
            <a:r>
              <a:rPr lang="en-US" b="1" dirty="0"/>
              <a:t>;</a:t>
            </a:r>
          </a:p>
          <a:p>
            <a:pPr marL="1143000" lvl="2"/>
            <a:r>
              <a:rPr lang="en-US" b="1" dirty="0" err="1"/>
              <a:t>dog_years</a:t>
            </a:r>
            <a:r>
              <a:rPr lang="en-US" b="1" dirty="0"/>
              <a:t>=7;</a:t>
            </a:r>
          </a:p>
          <a:p>
            <a:pPr marL="685800" lvl="1"/>
            <a:r>
              <a:rPr lang="en-US" b="1" dirty="0"/>
              <a:t>multiple declarations possible (not necessarily good)</a:t>
            </a:r>
          </a:p>
          <a:p>
            <a:pPr marL="1143000" lvl="2"/>
            <a:r>
              <a:rPr lang="en-US" b="1" dirty="0"/>
              <a:t>int </a:t>
            </a:r>
            <a:r>
              <a:rPr lang="en-US" b="1" dirty="0" err="1"/>
              <a:t>i</a:t>
            </a:r>
            <a:r>
              <a:rPr lang="en-US" b="1" dirty="0"/>
              <a:t>, j, k;  </a:t>
            </a:r>
          </a:p>
          <a:p>
            <a:pPr marL="685800" lvl="1"/>
            <a:r>
              <a:rPr lang="en-US" b="1" dirty="0"/>
              <a:t>data can be specified in terms of literals</a:t>
            </a:r>
          </a:p>
          <a:p>
            <a:pPr marL="1143000" lvl="2"/>
            <a:r>
              <a:rPr lang="en-US" b="1" dirty="0"/>
              <a:t>120   //base 10 int</a:t>
            </a:r>
          </a:p>
          <a:p>
            <a:pPr marL="1143000" lvl="2"/>
            <a:r>
              <a:rPr lang="en-US" b="1" dirty="0"/>
              <a:t>033   //base 8 int (octal)</a:t>
            </a:r>
          </a:p>
          <a:p>
            <a:pPr marL="1143000" lvl="2"/>
            <a:r>
              <a:rPr lang="en-US" b="1" dirty="0"/>
              <a:t>0x3   //base 16 int (hex)</a:t>
            </a:r>
          </a:p>
          <a:p>
            <a:pPr marL="1143000" lvl="2"/>
            <a:r>
              <a:rPr lang="en-US" b="1" dirty="0"/>
              <a:t>0b11 //baes 2 int (binary)</a:t>
            </a:r>
          </a:p>
          <a:p>
            <a:pPr marL="1143000" lvl="2"/>
            <a:r>
              <a:rPr lang="en-US" b="1" dirty="0"/>
              <a:t>30u   //unsigned int</a:t>
            </a:r>
          </a:p>
          <a:p>
            <a:pPr marL="1143000" lvl="2"/>
            <a:r>
              <a:rPr lang="en-US" b="1" dirty="0"/>
              <a:t>30L    // long</a:t>
            </a:r>
          </a:p>
          <a:p>
            <a:pPr marL="1143000" lvl="2"/>
            <a:r>
              <a:rPr lang="en-US" b="1" dirty="0"/>
              <a:t>30ul  // unsigned long</a:t>
            </a:r>
          </a:p>
          <a:p>
            <a:pPr marL="685800" lvl="1"/>
            <a:endParaRPr lang="en-US" b="1" dirty="0"/>
          </a:p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  <a:p>
            <a:pPr marL="6858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07001D-8C37-4A9F-A383-103227479C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431" r="22911" b="2"/>
          <a:stretch/>
        </p:blipFill>
        <p:spPr>
          <a:xfrm>
            <a:off x="831" y="10"/>
            <a:ext cx="3502025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</p:spTree>
    <p:extLst>
      <p:ext uri="{BB962C8B-B14F-4D97-AF65-F5344CB8AC3E}">
        <p14:creationId xmlns:p14="http://schemas.microsoft.com/office/powerpoint/2010/main" val="29470494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9403C7F-76AE-4587-92A2-D4E41EBE6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7E2A534-2D6D-4A53-98B2-2CCF2DCEFD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431" r="22911" b="2"/>
          <a:stretch/>
        </p:blipFill>
        <p:spPr>
          <a:xfrm>
            <a:off x="831" y="10"/>
            <a:ext cx="3502025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FDE4B0A-7694-4AB3-943B-28C9E657EB89}"/>
              </a:ext>
            </a:extLst>
          </p:cNvPr>
          <p:cNvSpPr txBox="1"/>
          <p:nvPr/>
        </p:nvSpPr>
        <p:spPr>
          <a:xfrm>
            <a:off x="3884612" y="685800"/>
            <a:ext cx="6626072" cy="52430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2000" b="1" u="none" strike="noStrike" dirty="0">
                <a:solidFill>
                  <a:schemeClr val="bg2">
                    <a:lumMod val="75000"/>
                  </a:schemeClr>
                </a:solidFill>
              </a:rPr>
              <a:t>Introduction to C++</a:t>
            </a:r>
          </a:p>
          <a:p>
            <a:pPr marL="685800" lvl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2000" b="1" dirty="0">
                <a:solidFill>
                  <a:schemeClr val="bg2">
                    <a:lumMod val="75000"/>
                  </a:schemeClr>
                </a:solidFill>
              </a:rPr>
              <a:t>Student and faculty introductions</a:t>
            </a:r>
          </a:p>
          <a:p>
            <a:pPr marL="6858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2000" b="1" dirty="0">
                <a:solidFill>
                  <a:schemeClr val="bg2">
                    <a:lumMod val="75000"/>
                  </a:schemeClr>
                </a:solidFill>
              </a:rPr>
              <a:t>Logistics</a:t>
            </a:r>
          </a:p>
          <a:p>
            <a:pPr marL="1143000" lvl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2000" b="1" dirty="0">
                <a:solidFill>
                  <a:schemeClr val="bg2">
                    <a:lumMod val="75000"/>
                  </a:schemeClr>
                </a:solidFill>
              </a:rPr>
              <a:t>Questions??  YES!!  Questions!</a:t>
            </a:r>
          </a:p>
          <a:p>
            <a:pPr marL="1143000" lvl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2000" b="1" dirty="0">
                <a:solidFill>
                  <a:schemeClr val="bg2">
                    <a:lumMod val="75000"/>
                  </a:schemeClr>
                </a:solidFill>
              </a:rPr>
              <a:t>Platforms and tech</a:t>
            </a:r>
          </a:p>
          <a:p>
            <a:pPr marL="1600200" lvl="2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2000" b="1" dirty="0" err="1">
                <a:solidFill>
                  <a:schemeClr val="bg2">
                    <a:lumMod val="75000"/>
                  </a:schemeClr>
                </a:solidFill>
              </a:rPr>
              <a:t>CodingRooms</a:t>
            </a:r>
            <a:r>
              <a:rPr lang="en-US" sz="2000" b="1" dirty="0">
                <a:solidFill>
                  <a:schemeClr val="bg2">
                    <a:lumMod val="75000"/>
                  </a:schemeClr>
                </a:solidFill>
              </a:rPr>
              <a:t> (self-contained)</a:t>
            </a:r>
          </a:p>
          <a:p>
            <a:pPr marL="1600200" lvl="2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2000" b="1" dirty="0">
                <a:solidFill>
                  <a:schemeClr val="bg2">
                    <a:lumMod val="75000"/>
                  </a:schemeClr>
                </a:solidFill>
              </a:rPr>
              <a:t>BYOD</a:t>
            </a:r>
          </a:p>
          <a:p>
            <a:pPr marL="1600200" lvl="2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2000" b="1" dirty="0">
                <a:solidFill>
                  <a:schemeClr val="bg2">
                    <a:lumMod val="75000"/>
                  </a:schemeClr>
                </a:solidFill>
              </a:rPr>
              <a:t>Slack</a:t>
            </a:r>
          </a:p>
          <a:p>
            <a:pPr marL="1143000" lvl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2000" b="1" dirty="0">
                <a:solidFill>
                  <a:schemeClr val="bg2">
                    <a:lumMod val="75000"/>
                  </a:schemeClr>
                </a:solidFill>
              </a:rPr>
              <a:t>Schedule, breaks, lunch, etc.</a:t>
            </a:r>
          </a:p>
          <a:p>
            <a:pPr marL="68580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6C71778-3DDA-4748-AEBB-2A4B750163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A1F5C7D-5183-424E-BD72-BBFC59C5A2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848F76E-D8DE-4826-901B-4E4090240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AE84420-E672-4A16-8384-42BDDC4A9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44D91EB-FA8D-4FD3-88F8-053F9962BD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56B711F-46BD-4789-926C-CF2F01F71D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063456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C85BC1-F4C5-4DBE-AE4E-875B3AAD087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282083" y="74545"/>
            <a:ext cx="6643009" cy="59631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Miscellaneous</a:t>
            </a:r>
          </a:p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b="1" dirty="0"/>
          </a:p>
          <a:p>
            <a:pPr marL="685800" lvl="1"/>
            <a:r>
              <a:rPr lang="en-US" b="1" dirty="0"/>
              <a:t>typedef allows an alias to a var type</a:t>
            </a:r>
          </a:p>
          <a:p>
            <a:pPr marL="1143000" lvl="2"/>
            <a:r>
              <a:rPr lang="en-US" b="1" dirty="0"/>
              <a:t>typedef int </a:t>
            </a:r>
            <a:r>
              <a:rPr lang="en-US" b="1" dirty="0" err="1"/>
              <a:t>alias_to_int</a:t>
            </a:r>
            <a:r>
              <a:rPr lang="en-US" b="1" dirty="0"/>
              <a:t>;</a:t>
            </a:r>
          </a:p>
          <a:p>
            <a:pPr marL="685800" lvl="1"/>
            <a:r>
              <a:rPr lang="en-US" b="1" dirty="0" err="1"/>
              <a:t>enum</a:t>
            </a:r>
            <a:r>
              <a:rPr lang="en-US" b="1" dirty="0"/>
              <a:t> creates constant names with an implicit index</a:t>
            </a:r>
          </a:p>
          <a:p>
            <a:pPr marL="1143000" lvl="2"/>
            <a:r>
              <a:rPr lang="en-US" b="1" dirty="0"/>
              <a:t>great for self-documenting code</a:t>
            </a:r>
          </a:p>
          <a:p>
            <a:pPr marL="1143000" lvl="2"/>
            <a:r>
              <a:rPr lang="en-US" b="1" dirty="0"/>
              <a:t>sets finite number of values</a:t>
            </a:r>
          </a:p>
          <a:p>
            <a:pPr marL="1143000" lvl="2"/>
            <a:r>
              <a:rPr lang="en-US" b="1" dirty="0" err="1"/>
              <a:t>enum</a:t>
            </a:r>
            <a:r>
              <a:rPr lang="en-US" b="1" dirty="0"/>
              <a:t> </a:t>
            </a:r>
            <a:r>
              <a:rPr lang="en-US" b="1" dirty="0" err="1"/>
              <a:t>enum_var</a:t>
            </a:r>
            <a:r>
              <a:rPr lang="en-US" b="1" dirty="0"/>
              <a:t> {element1, element2);</a:t>
            </a: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07001D-8C37-4A9F-A383-103227479C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431" r="22911" b="2"/>
          <a:stretch/>
        </p:blipFill>
        <p:spPr>
          <a:xfrm>
            <a:off x="831" y="10"/>
            <a:ext cx="3502025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</p:spTree>
    <p:extLst>
      <p:ext uri="{BB962C8B-B14F-4D97-AF65-F5344CB8AC3E}">
        <p14:creationId xmlns:p14="http://schemas.microsoft.com/office/powerpoint/2010/main" val="30927815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C85BC1-F4C5-4DBE-AE4E-875B3AAD087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282083" y="312088"/>
            <a:ext cx="6643009" cy="58422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Type-casting</a:t>
            </a:r>
          </a:p>
          <a:p>
            <a:pPr marL="685800" lvl="1"/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implicit (“standard conversion”)</a:t>
            </a:r>
          </a:p>
          <a:p>
            <a:pPr marL="685800" lvl="1"/>
            <a:r>
              <a:rPr lang="en-US" b="1" dirty="0"/>
              <a:t>explicit</a:t>
            </a:r>
          </a:p>
          <a:p>
            <a:pPr marL="685800" lvl="1"/>
            <a:r>
              <a:rPr lang="en-US" b="1" dirty="0"/>
              <a:t>special functions like std::</a:t>
            </a:r>
            <a:r>
              <a:rPr lang="en-US" b="1" dirty="0" err="1"/>
              <a:t>stoi</a:t>
            </a:r>
            <a:r>
              <a:rPr lang="en-US" b="1" dirty="0"/>
              <a:t> (</a:t>
            </a:r>
            <a:r>
              <a:rPr lang="en-US" b="1" dirty="0" err="1"/>
              <a:t>string</a:t>
            </a:r>
            <a:r>
              <a:rPr lang="en-US" b="1" dirty="0" err="1">
                <a:sym typeface="Wingdings" panose="05000000000000000000" pitchFamily="2" charset="2"/>
              </a:rPr>
              <a:t>integers</a:t>
            </a:r>
            <a:r>
              <a:rPr lang="en-US" b="1" dirty="0">
                <a:sym typeface="Wingdings" panose="05000000000000000000" pitchFamily="2" charset="2"/>
              </a:rPr>
              <a:t>), std::</a:t>
            </a:r>
            <a:r>
              <a:rPr lang="en-US" b="1" dirty="0" err="1">
                <a:sym typeface="Wingdings" panose="05000000000000000000" pitchFamily="2" charset="2"/>
              </a:rPr>
              <a:t>stof</a:t>
            </a:r>
            <a:r>
              <a:rPr lang="en-US" b="1" dirty="0">
                <a:sym typeface="Wingdings" panose="05000000000000000000" pitchFamily="2" charset="2"/>
              </a:rPr>
              <a:t> (string-&gt; float), std::</a:t>
            </a:r>
            <a:r>
              <a:rPr lang="en-US" b="1" dirty="0" err="1">
                <a:sym typeface="Wingdings" panose="05000000000000000000" pitchFamily="2" charset="2"/>
              </a:rPr>
              <a:t>stod</a:t>
            </a:r>
            <a:r>
              <a:rPr lang="en-US" b="1" dirty="0">
                <a:sym typeface="Wingdings" panose="05000000000000000000" pitchFamily="2" charset="2"/>
              </a:rPr>
              <a:t> (string-&gt; double), </a:t>
            </a:r>
          </a:p>
          <a:p>
            <a:pPr marL="685800" lvl="1"/>
            <a:r>
              <a:rPr lang="en-US" b="1" dirty="0" err="1">
                <a:solidFill>
                  <a:schemeClr val="bg2">
                    <a:lumMod val="75000"/>
                  </a:schemeClr>
                </a:solidFill>
              </a:rPr>
              <a:t>dynamic_cast</a:t>
            </a:r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b="1" dirty="0"/>
              <a:t>(used with pointers, ensures completeness)</a:t>
            </a:r>
          </a:p>
          <a:p>
            <a:pPr marL="685800" lvl="1"/>
            <a:r>
              <a:rPr lang="en-US" b="1" dirty="0" err="1"/>
              <a:t>static_cast</a:t>
            </a:r>
            <a:r>
              <a:rPr lang="en-US" b="1" dirty="0"/>
              <a:t> (used with pointers between related classes, buyer beware)</a:t>
            </a:r>
          </a:p>
          <a:p>
            <a:pPr marL="685800" lvl="1"/>
            <a:r>
              <a:rPr lang="en-US" b="1" dirty="0" err="1"/>
              <a:t>reinterpret_cast</a:t>
            </a:r>
            <a:r>
              <a:rPr lang="en-US" b="1" dirty="0"/>
              <a:t> (low-level, binary copy or object passed to a new pointer)</a:t>
            </a:r>
          </a:p>
          <a:p>
            <a:pPr marL="685800" lvl="1"/>
            <a:r>
              <a:rPr lang="en-US" b="1" dirty="0" err="1"/>
              <a:t>const_cast</a:t>
            </a:r>
            <a:r>
              <a:rPr lang="en-US" b="1" dirty="0"/>
              <a:t> (make a constant a variable or vice-versa.</a:t>
            </a:r>
          </a:p>
          <a:p>
            <a:pPr marL="685800" lvl="1"/>
            <a:endParaRPr lang="en-US" b="1" dirty="0">
              <a:solidFill>
                <a:schemeClr val="bg2">
                  <a:lumMod val="75000"/>
                </a:schemeClr>
              </a:solidFill>
            </a:endParaRPr>
          </a:p>
          <a:p>
            <a:pPr marL="6858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07001D-8C37-4A9F-A383-103227479C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431" r="22911" b="2"/>
          <a:stretch/>
        </p:blipFill>
        <p:spPr>
          <a:xfrm>
            <a:off x="831" y="10"/>
            <a:ext cx="3502025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</p:spTree>
    <p:extLst>
      <p:ext uri="{BB962C8B-B14F-4D97-AF65-F5344CB8AC3E}">
        <p14:creationId xmlns:p14="http://schemas.microsoft.com/office/powerpoint/2010/main" val="29526372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C85BC1-F4C5-4DBE-AE4E-875B3AAD087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282083" y="312088"/>
            <a:ext cx="6643009" cy="60752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String manipulation with the string object</a:t>
            </a:r>
          </a:p>
          <a:p>
            <a:pPr marL="685800" lvl="1"/>
            <a:r>
              <a:rPr lang="en-US" b="1" dirty="0"/>
              <a:t>size</a:t>
            </a:r>
          </a:p>
          <a:p>
            <a:pPr marL="685800" lvl="1"/>
            <a:r>
              <a:rPr lang="en-US" b="1" dirty="0"/>
              <a:t>length</a:t>
            </a:r>
          </a:p>
          <a:p>
            <a:pPr marL="685800" lvl="1"/>
            <a:r>
              <a:rPr lang="en-US" b="1" dirty="0"/>
              <a:t>append</a:t>
            </a:r>
          </a:p>
          <a:p>
            <a:pPr marL="685800" lvl="1"/>
            <a:r>
              <a:rPr lang="en-US" b="1" dirty="0"/>
              <a:t>compare</a:t>
            </a:r>
          </a:p>
          <a:p>
            <a:pPr marL="685800" lvl="1"/>
            <a:r>
              <a:rPr lang="en-US" b="1" dirty="0"/>
              <a:t>insert </a:t>
            </a:r>
          </a:p>
          <a:p>
            <a:pPr marL="685800" lvl="1"/>
            <a:r>
              <a:rPr lang="en-US" b="1" dirty="0"/>
              <a:t>find </a:t>
            </a:r>
          </a:p>
          <a:p>
            <a:pPr marL="685800" lvl="1"/>
            <a:r>
              <a:rPr lang="en-US" b="1" dirty="0"/>
              <a:t>replace</a:t>
            </a:r>
          </a:p>
          <a:p>
            <a:pPr marL="685800" lvl="1"/>
            <a:r>
              <a:rPr lang="en-US" b="1" dirty="0"/>
              <a:t>concatenate with the + operator</a:t>
            </a:r>
          </a:p>
          <a:p>
            <a:pPr marL="400050" marR="0" inden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None/>
            </a:pP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07001D-8C37-4A9F-A383-103227479C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431" r="22911" b="2"/>
          <a:stretch/>
        </p:blipFill>
        <p:spPr>
          <a:xfrm>
            <a:off x="831" y="10"/>
            <a:ext cx="3502025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</p:spTree>
    <p:extLst>
      <p:ext uri="{BB962C8B-B14F-4D97-AF65-F5344CB8AC3E}">
        <p14:creationId xmlns:p14="http://schemas.microsoft.com/office/powerpoint/2010/main" val="12633695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C85BC1-F4C5-4DBE-AE4E-875B3AAD087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3663519" y="507889"/>
            <a:ext cx="6643009" cy="58422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String manipulation with the regex library</a:t>
            </a:r>
          </a:p>
          <a:p>
            <a:pPr marL="685800" lvl="1"/>
            <a:r>
              <a:rPr lang="en-US" b="1" dirty="0"/>
              <a:t>#include &lt;regex&gt;;</a:t>
            </a:r>
          </a:p>
          <a:p>
            <a:pPr marL="685800" lvl="1"/>
            <a:r>
              <a:rPr lang="en-US" b="1" dirty="0"/>
              <a:t>regex() to create a regex object</a:t>
            </a:r>
          </a:p>
          <a:p>
            <a:pPr marL="685800" lvl="1"/>
            <a:r>
              <a:rPr lang="en-US" b="1" dirty="0" err="1"/>
              <a:t>regex_search</a:t>
            </a:r>
            <a:r>
              <a:rPr lang="en-US" b="1" dirty="0"/>
              <a:t>() to search a string</a:t>
            </a:r>
          </a:p>
          <a:p>
            <a:pPr marL="685800" lvl="1"/>
            <a:r>
              <a:rPr lang="en-US" b="1" dirty="0" err="1"/>
              <a:t>regex_replace</a:t>
            </a:r>
            <a:r>
              <a:rPr lang="en-US" b="1" dirty="0"/>
              <a:t> to find matching position</a:t>
            </a:r>
          </a:p>
          <a:p>
            <a:pPr marL="685800" lvl="1"/>
            <a:r>
              <a:rPr lang="en-US" b="1" dirty="0" err="1"/>
              <a:t>smatch</a:t>
            </a:r>
            <a:r>
              <a:rPr lang="en-US" b="1" dirty="0"/>
              <a:t> creates a match object</a:t>
            </a:r>
          </a:p>
          <a:p>
            <a:pPr marL="228600"/>
            <a:r>
              <a:rPr lang="en-US" b="1" dirty="0"/>
              <a:t>Requires the use of a “magic decoder ring” built from regex tokens – that’s the regex.</a:t>
            </a:r>
          </a:p>
          <a:p>
            <a:pPr marL="228600"/>
            <a:r>
              <a:rPr lang="en-US" b="1" dirty="0"/>
              <a:t>Examples:</a:t>
            </a:r>
          </a:p>
          <a:p>
            <a:pPr marL="685800" lvl="1"/>
            <a:r>
              <a:rPr lang="en-US" b="1" dirty="0"/>
              <a:t>[a-z]    one lowercase letter</a:t>
            </a:r>
          </a:p>
          <a:p>
            <a:pPr marL="685800" lvl="1"/>
            <a:r>
              <a:rPr lang="en-US" b="1" dirty="0"/>
              <a:t>[0-9]    any digit</a:t>
            </a:r>
          </a:p>
          <a:p>
            <a:pPr marL="685800" lvl="1"/>
            <a:r>
              <a:rPr lang="en-US" b="1" dirty="0"/>
              <a:t>[</a:t>
            </a:r>
            <a:r>
              <a:rPr lang="en-US" b="1" dirty="0" err="1"/>
              <a:t>a|b</a:t>
            </a:r>
            <a:r>
              <a:rPr lang="en-US" b="1" dirty="0"/>
              <a:t>]   a or b</a:t>
            </a:r>
          </a:p>
          <a:p>
            <a:pPr marL="228600"/>
            <a:r>
              <a:rPr lang="en-US" b="1" dirty="0"/>
              <a:t>Use cases:  replace sew, awk, etc. command line tools; validate inputs; evaluate text documents.</a:t>
            </a:r>
          </a:p>
          <a:p>
            <a:pPr marL="685800" lvl="1"/>
            <a:endParaRPr lang="en-US" b="1" dirty="0"/>
          </a:p>
          <a:p>
            <a:pPr marL="400050" lvl="1" indent="0">
              <a:buNone/>
            </a:pPr>
            <a:endParaRPr lang="en-US" b="1" dirty="0"/>
          </a:p>
          <a:p>
            <a:pPr marL="400050" marR="0" inden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None/>
            </a:pP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07001D-8C37-4A9F-A383-103227479C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431" r="22911" b="2"/>
          <a:stretch/>
        </p:blipFill>
        <p:spPr>
          <a:xfrm>
            <a:off x="831" y="10"/>
            <a:ext cx="3502025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</p:spTree>
    <p:extLst>
      <p:ext uri="{BB962C8B-B14F-4D97-AF65-F5344CB8AC3E}">
        <p14:creationId xmlns:p14="http://schemas.microsoft.com/office/powerpoint/2010/main" val="11039124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C85BC1-F4C5-4DBE-AE4E-875B3AAD087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282083" y="312088"/>
            <a:ext cx="6643009" cy="58422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More patterns:</a:t>
            </a:r>
          </a:p>
          <a:p>
            <a:pPr marL="685800" lvl="1"/>
            <a:r>
              <a:rPr lang="en-US" b="1" dirty="0"/>
              <a:t>any whitespace “[ \t\r\n\f]”</a:t>
            </a:r>
          </a:p>
          <a:p>
            <a:pPr marL="685800" lvl="1"/>
            <a:r>
              <a:rPr lang="en-US" b="1" dirty="0"/>
              <a:t>any non-whitespace “[^ \t\r\n\f]”</a:t>
            </a:r>
          </a:p>
          <a:p>
            <a:pPr marL="685800" lvl="1"/>
            <a:r>
              <a:rPr lang="en-US" b="1" dirty="0"/>
              <a:t>any character “.”</a:t>
            </a:r>
          </a:p>
          <a:p>
            <a:pPr marL="685800" lvl="1"/>
            <a:r>
              <a:rPr lang="en-US" b="1" dirty="0"/>
              <a:t>0 or more X  “X*:</a:t>
            </a:r>
          </a:p>
          <a:p>
            <a:pPr marL="685800" lvl="1"/>
            <a:r>
              <a:rPr lang="en-US" b="1" dirty="0"/>
              <a:t>1 or more X  “X+”</a:t>
            </a:r>
          </a:p>
          <a:p>
            <a:pPr marL="685800" lvl="1"/>
            <a:r>
              <a:rPr lang="en-US" b="1" dirty="0"/>
              <a:t>0 or 1 X    “X?”</a:t>
            </a:r>
          </a:p>
          <a:p>
            <a:pPr marL="685800" lvl="1"/>
            <a:r>
              <a:rPr lang="en-US" b="1" dirty="0"/>
              <a:t>exactly 3 X  “{3}”</a:t>
            </a:r>
          </a:p>
          <a:p>
            <a:pPr marL="685800" lvl="1"/>
            <a:r>
              <a:rPr lang="en-US" b="1" dirty="0"/>
              <a:t>at least 3 X  “X{3, }“</a:t>
            </a:r>
          </a:p>
          <a:p>
            <a:pPr marL="685800" lvl="1"/>
            <a:r>
              <a:rPr lang="en-US" b="1" dirty="0"/>
              <a:t>3 to 5 X   “X{3, 5}”</a:t>
            </a:r>
          </a:p>
          <a:p>
            <a:pPr marL="685800" lvl="1"/>
            <a:r>
              <a:rPr lang="en-US" b="1" dirty="0"/>
              <a:t>X at beginning  “^X”</a:t>
            </a:r>
          </a:p>
          <a:p>
            <a:pPr marL="685800" lvl="1"/>
            <a:r>
              <a:rPr lang="en-US" b="1" dirty="0"/>
              <a:t>X at end “X$”</a:t>
            </a:r>
          </a:p>
          <a:p>
            <a:pPr marL="685800" lvl="1"/>
            <a:r>
              <a:rPr lang="en-US" b="1" dirty="0"/>
              <a:t>multiline capture  regex(“^.*$”, regex::multiline)</a:t>
            </a:r>
          </a:p>
          <a:p>
            <a:pPr marL="685800" lvl="1"/>
            <a:r>
              <a:rPr lang="en-US" b="1" dirty="0"/>
              <a:t>numbers between 3 and 5    “[3-5]”</a:t>
            </a:r>
          </a:p>
          <a:p>
            <a:pPr marL="400050" lvl="1" indent="0">
              <a:buNone/>
            </a:pPr>
            <a:endParaRPr lang="en-US" b="1" dirty="0"/>
          </a:p>
          <a:p>
            <a:pPr marL="400050" marR="0" inden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None/>
            </a:pP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07001D-8C37-4A9F-A383-103227479C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431" r="22911" b="2"/>
          <a:stretch/>
        </p:blipFill>
        <p:spPr>
          <a:xfrm>
            <a:off x="831" y="10"/>
            <a:ext cx="3502025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</p:spTree>
    <p:extLst>
      <p:ext uri="{BB962C8B-B14F-4D97-AF65-F5344CB8AC3E}">
        <p14:creationId xmlns:p14="http://schemas.microsoft.com/office/powerpoint/2010/main" val="37654399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C85BC1-F4C5-4DBE-AE4E-875B3AAD087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282083" y="312088"/>
            <a:ext cx="6643009" cy="56987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inden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None/>
            </a:pPr>
            <a:r>
              <a:rPr lang="en-US" b="1" dirty="0"/>
              <a:t>Now you try:</a:t>
            </a:r>
          </a:p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Create a program that accepts user input</a:t>
            </a:r>
          </a:p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2000" b="1" dirty="0">
                <a:solidFill>
                  <a:schemeClr val="bg2">
                    <a:lumMod val="75000"/>
                  </a:schemeClr>
                </a:solidFill>
              </a:rPr>
              <a:t>Validate the input as numeric</a:t>
            </a:r>
          </a:p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Report to the user the value and twice that value.</a:t>
            </a:r>
          </a:p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Be sure you can validate integers, floating points, positive and negative numbers</a:t>
            </a: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  <a:p>
            <a:pPr marL="6858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07001D-8C37-4A9F-A383-103227479C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431" r="22911" b="2"/>
          <a:stretch/>
        </p:blipFill>
        <p:spPr>
          <a:xfrm>
            <a:off x="831" y="10"/>
            <a:ext cx="3502025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</p:spTree>
    <p:extLst>
      <p:ext uri="{BB962C8B-B14F-4D97-AF65-F5344CB8AC3E}">
        <p14:creationId xmlns:p14="http://schemas.microsoft.com/office/powerpoint/2010/main" val="214276550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C85BC1-F4C5-4DBE-AE4E-875B3AAD087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282083" y="312088"/>
            <a:ext cx="6643009" cy="58422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Flow control</a:t>
            </a: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  <a:p>
            <a:pPr marL="6858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basic if statement</a:t>
            </a:r>
          </a:p>
          <a:p>
            <a:pPr marL="857250" lvl="1" indent="0">
              <a:buNone/>
            </a:pPr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if (condition) &lt;code here&gt;;</a:t>
            </a:r>
          </a:p>
          <a:p>
            <a:pPr marL="857250" lvl="1" indent="0">
              <a:buNone/>
            </a:pPr>
            <a:r>
              <a:rPr lang="en-US" b="1" dirty="0"/>
              <a:t>if (condition){</a:t>
            </a:r>
            <a:endParaRPr lang="en-US" b="1" dirty="0">
              <a:solidFill>
                <a:schemeClr val="bg2">
                  <a:lumMod val="75000"/>
                </a:schemeClr>
              </a:solidFill>
            </a:endParaRPr>
          </a:p>
          <a:p>
            <a:pPr marL="1314450" lvl="2" indent="0">
              <a:buNone/>
            </a:pPr>
            <a:r>
              <a:rPr lang="en-US" b="1" dirty="0"/>
              <a:t>//code here</a:t>
            </a:r>
          </a:p>
          <a:p>
            <a:pPr marL="857250" lvl="1" indent="0">
              <a:buNone/>
            </a:pPr>
            <a:r>
              <a:rPr lang="en-US" b="1" dirty="0"/>
              <a:t>}</a:t>
            </a:r>
          </a:p>
          <a:p>
            <a:pPr marL="685800"/>
            <a:r>
              <a:rPr lang="en-US" b="1" dirty="0"/>
              <a:t>upgrades</a:t>
            </a:r>
          </a:p>
          <a:p>
            <a:pPr marL="1143000" lvl="1"/>
            <a:r>
              <a:rPr lang="en-US" b="1" dirty="0"/>
              <a:t>if .. else</a:t>
            </a:r>
          </a:p>
          <a:p>
            <a:pPr marL="1143000" lvl="1"/>
            <a:r>
              <a:rPr lang="en-US" b="1" dirty="0"/>
              <a:t>if .. else if .. else if ..</a:t>
            </a:r>
          </a:p>
          <a:p>
            <a:pPr marL="1143000" lvl="1"/>
            <a:r>
              <a:rPr lang="en-US" b="1" dirty="0"/>
              <a:t>if .. else if .. else</a:t>
            </a:r>
          </a:p>
          <a:p>
            <a:pPr marL="1143000" lvl="1"/>
            <a:r>
              <a:rPr lang="en-US" b="1" dirty="0"/>
              <a:t>nesting possible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07001D-8C37-4A9F-A383-103227479C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431" r="22911" b="2"/>
          <a:stretch/>
        </p:blipFill>
        <p:spPr>
          <a:xfrm>
            <a:off x="831" y="10"/>
            <a:ext cx="3502025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</p:spTree>
    <p:extLst>
      <p:ext uri="{BB962C8B-B14F-4D97-AF65-F5344CB8AC3E}">
        <p14:creationId xmlns:p14="http://schemas.microsoft.com/office/powerpoint/2010/main" val="426601404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C85BC1-F4C5-4DBE-AE4E-875B3AAD087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282083" y="312089"/>
            <a:ext cx="6643009" cy="41523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Flow control</a:t>
            </a: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  <a:p>
            <a:pPr marL="6858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switch statement</a:t>
            </a:r>
          </a:p>
          <a:p>
            <a:pPr marL="857250" lvl="1" indent="0">
              <a:buNone/>
            </a:pPr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switch (int/char condition){</a:t>
            </a:r>
          </a:p>
          <a:p>
            <a:pPr marL="857250" lvl="1" indent="0">
              <a:buNone/>
            </a:pPr>
            <a:r>
              <a:rPr lang="en-US" b="1" dirty="0"/>
              <a:t>		case &lt;matcher&gt;:</a:t>
            </a:r>
          </a:p>
          <a:p>
            <a:pPr marL="857250" lvl="1" indent="0">
              <a:buNone/>
            </a:pPr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			// code here</a:t>
            </a:r>
          </a:p>
          <a:p>
            <a:pPr marL="857250" lvl="1" indent="0">
              <a:buNone/>
            </a:pPr>
            <a:r>
              <a:rPr lang="en-US" b="1" dirty="0"/>
              <a:t>			break;</a:t>
            </a:r>
          </a:p>
          <a:p>
            <a:pPr marL="857250" lvl="1" indent="0">
              <a:buNone/>
            </a:pPr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		default:</a:t>
            </a:r>
          </a:p>
          <a:p>
            <a:pPr marL="857250" lvl="1" indent="0">
              <a:buNone/>
            </a:pPr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			// code for ‘none of the above;</a:t>
            </a:r>
          </a:p>
          <a:p>
            <a:pPr marL="857250" lvl="1" indent="0">
              <a:buNone/>
            </a:pPr>
            <a:endParaRPr lang="en-US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07001D-8C37-4A9F-A383-103227479C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431" r="22911" b="2"/>
          <a:stretch/>
        </p:blipFill>
        <p:spPr>
          <a:xfrm>
            <a:off x="831" y="10"/>
            <a:ext cx="3502025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990E6B83-092D-4019-A3FF-F8B2A13E7056}"/>
              </a:ext>
            </a:extLst>
          </p:cNvPr>
          <p:cNvSpPr txBox="1">
            <a:spLocks/>
          </p:cNvSpPr>
          <p:nvPr/>
        </p:nvSpPr>
        <p:spPr>
          <a:xfrm>
            <a:off x="4282082" y="3321423"/>
            <a:ext cx="6643009" cy="28687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685800"/>
            <a:r>
              <a:rPr lang="en-US" b="1" dirty="0"/>
              <a:t>conditional expressions (one-liners)</a:t>
            </a:r>
          </a:p>
          <a:p>
            <a:pPr marL="857250" lvl="1" indent="0">
              <a:buFont typeface="Wingdings 3" panose="05040102010807070707" pitchFamily="18" charset="2"/>
              <a:buNone/>
            </a:pPr>
            <a:r>
              <a:rPr lang="en-US" b="1" dirty="0"/>
              <a:t> (condition) ? </a:t>
            </a:r>
            <a:r>
              <a:rPr lang="en-US" b="1" dirty="0" err="1"/>
              <a:t>action_if_true</a:t>
            </a:r>
            <a:r>
              <a:rPr lang="en-US" b="1" dirty="0"/>
              <a:t> : </a:t>
            </a:r>
            <a:r>
              <a:rPr lang="en-US" b="1" dirty="0" err="1"/>
              <a:t>action_if_false</a:t>
            </a:r>
            <a:r>
              <a:rPr lang="en-US" b="1" dirty="0"/>
              <a:t> ;</a:t>
            </a:r>
          </a:p>
          <a:p>
            <a:pPr marL="857250" lvl="1" indent="0">
              <a:buFont typeface="Wingdings 3" panose="05040102010807070707" pitchFamily="18" charset="2"/>
              <a:buNone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02841037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C85BC1-F4C5-4DBE-AE4E-875B3AAD087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282083" y="312089"/>
            <a:ext cx="7268941" cy="45423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inden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None/>
            </a:pPr>
            <a:r>
              <a:rPr lang="en-US" b="1" dirty="0"/>
              <a:t>f</a:t>
            </a:r>
            <a:r>
              <a:rPr lang="en-US" sz="2000" b="1" dirty="0">
                <a:solidFill>
                  <a:schemeClr val="bg2">
                    <a:lumMod val="75000"/>
                  </a:schemeClr>
                </a:solidFill>
              </a:rPr>
              <a:t>or statement </a:t>
            </a:r>
          </a:p>
          <a:p>
            <a:pPr marL="457200" lvl="1" indent="0">
              <a:buNone/>
            </a:pPr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for ( &lt;loop index </a:t>
            </a:r>
            <a:r>
              <a:rPr lang="en-US" b="1" dirty="0" err="1">
                <a:solidFill>
                  <a:schemeClr val="bg2">
                    <a:lumMod val="75000"/>
                  </a:schemeClr>
                </a:solidFill>
              </a:rPr>
              <a:t>init</a:t>
            </a:r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 &gt;; &lt; index check&gt;; &lt;update index&gt;) {</a:t>
            </a:r>
          </a:p>
          <a:p>
            <a:pPr marL="457200" lvl="1" indent="0">
              <a:buNone/>
            </a:pPr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    //     &lt;do stuff&gt;</a:t>
            </a:r>
          </a:p>
          <a:p>
            <a:pPr marL="457200" lvl="1" indent="0">
              <a:buNone/>
            </a:pPr>
            <a:r>
              <a:rPr lang="en-US" b="1" dirty="0"/>
              <a:t>}</a:t>
            </a:r>
          </a:p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break and continue can intervene</a:t>
            </a:r>
          </a:p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There are also “range for” and “</a:t>
            </a:r>
            <a:r>
              <a:rPr lang="en-US" b="1" dirty="0" err="1"/>
              <a:t>for_each</a:t>
            </a:r>
            <a:r>
              <a:rPr lang="en-US" b="1" dirty="0"/>
              <a:t>” options that work on certain collections</a:t>
            </a:r>
          </a:p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2000" b="1" dirty="0">
                <a:solidFill>
                  <a:schemeClr val="bg2">
                    <a:lumMod val="75000"/>
                  </a:schemeClr>
                </a:solidFill>
              </a:rPr>
              <a:t>Convenient with a finite number of elements</a:t>
            </a:r>
          </a:p>
          <a:p>
            <a:pPr marL="6858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07001D-8C37-4A9F-A383-103227479C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431" r="22911" b="2"/>
          <a:stretch/>
        </p:blipFill>
        <p:spPr>
          <a:xfrm>
            <a:off x="831" y="10"/>
            <a:ext cx="3502025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</p:spTree>
    <p:extLst>
      <p:ext uri="{BB962C8B-B14F-4D97-AF65-F5344CB8AC3E}">
        <p14:creationId xmlns:p14="http://schemas.microsoft.com/office/powerpoint/2010/main" val="28153947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12D8CD66-6E34-4232-868C-F61EC84AF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BA1EDB24-D25E-4498-9742-07355DA2B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0E5C3020-0F81-4919-9D1F-B6ED9A835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3ECD783-8E88-4D10-99BD-C579F0CA2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29EDE005-2618-4634-B693-DAB7F60138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C4252634-CD2F-416D-80D4-1C184472B0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43F8250A-B5BC-48E8-9E34-320C6AB613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8" name="Snip Diagonal Corner Rectangle 24">
            <a:extLst>
              <a:ext uri="{FF2B5EF4-FFF2-40B4-BE49-F238E27FC236}">
                <a16:creationId xmlns:a16="http://schemas.microsoft.com/office/drawing/2014/main" id="{A2829537-8D6E-4F27-8454-8F19BEA8C1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8229" y="620722"/>
            <a:ext cx="10935543" cy="5286838"/>
          </a:xfrm>
          <a:prstGeom prst="snip2DiagRect">
            <a:avLst>
              <a:gd name="adj1" fmla="val 10787"/>
              <a:gd name="adj2" fmla="val 0"/>
            </a:avLst>
          </a:prstGeom>
          <a:solidFill>
            <a:schemeClr val="tx1"/>
          </a:solidFill>
          <a:ln>
            <a:noFill/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99211A-B7A3-4F4A-9325-AB971C523B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8172" y="891744"/>
            <a:ext cx="8534400" cy="4370190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89CBF23-0EC4-4628-ACF1-6F373CCE2EC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  <a14:imgEffect>
                      <a14:brightnessContrast contrast="8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1638" y="4318000"/>
            <a:ext cx="1507467" cy="1507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781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7E2A534-2D6D-4A53-98B2-2CCF2DCEFD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431" r="22911" b="2"/>
          <a:stretch/>
        </p:blipFill>
        <p:spPr>
          <a:xfrm>
            <a:off x="831" y="10"/>
            <a:ext cx="3502025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FDE4B0A-7694-4AB3-943B-28C9E657EB89}"/>
              </a:ext>
            </a:extLst>
          </p:cNvPr>
          <p:cNvSpPr txBox="1"/>
          <p:nvPr/>
        </p:nvSpPr>
        <p:spPr>
          <a:xfrm>
            <a:off x="3884612" y="685800"/>
            <a:ext cx="6992394" cy="52430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/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2000" b="1" u="none" strike="noStrike" dirty="0">
                <a:solidFill>
                  <a:schemeClr val="bg2">
                    <a:lumMod val="75000"/>
                  </a:schemeClr>
                </a:solidFill>
              </a:rPr>
              <a:t>Introduction to C++</a:t>
            </a: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  <a:p>
            <a:pPr marL="68580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2000" b="1" dirty="0">
                <a:solidFill>
                  <a:schemeClr val="bg2">
                    <a:lumMod val="75000"/>
                  </a:schemeClr>
                </a:solidFill>
              </a:rPr>
              <a:t>Goals - in this class you will:</a:t>
            </a:r>
          </a:p>
          <a:p>
            <a:pPr marL="1143000" lvl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2000" b="1" dirty="0">
                <a:solidFill>
                  <a:schemeClr val="bg2">
                    <a:lumMod val="75000"/>
                  </a:schemeClr>
                </a:solidFill>
              </a:rPr>
              <a:t>Write dozens of C++ programs</a:t>
            </a:r>
          </a:p>
          <a:p>
            <a:pPr marL="1143000" lvl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2000" b="1" dirty="0">
                <a:solidFill>
                  <a:schemeClr val="bg2">
                    <a:lumMod val="75000"/>
                  </a:schemeClr>
                </a:solidFill>
              </a:rPr>
              <a:t>Learn basic language syntax</a:t>
            </a:r>
          </a:p>
          <a:p>
            <a:pPr marL="1143000" lvl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2000" b="1" dirty="0">
                <a:solidFill>
                  <a:schemeClr val="bg2">
                    <a:lumMod val="75000"/>
                  </a:schemeClr>
                </a:solidFill>
              </a:rPr>
              <a:t>Learn the main variable types</a:t>
            </a:r>
          </a:p>
          <a:p>
            <a:pPr marL="1143000" lvl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2000" b="1" dirty="0">
                <a:solidFill>
                  <a:schemeClr val="bg2">
                    <a:lumMod val="75000"/>
                  </a:schemeClr>
                </a:solidFill>
              </a:rPr>
              <a:t>Utilize collections</a:t>
            </a:r>
          </a:p>
          <a:p>
            <a:pPr marL="1143000" lvl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2000" b="1" dirty="0">
                <a:solidFill>
                  <a:schemeClr val="bg2">
                    <a:lumMod val="75000"/>
                  </a:schemeClr>
                </a:solidFill>
              </a:rPr>
              <a:t>Code with logic loops and branches</a:t>
            </a:r>
          </a:p>
          <a:p>
            <a:pPr marL="1143000" lvl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2000" b="1" dirty="0">
                <a:solidFill>
                  <a:schemeClr val="bg2">
                    <a:lumMod val="75000"/>
                  </a:schemeClr>
                </a:solidFill>
              </a:rPr>
              <a:t>Create functions and classes </a:t>
            </a:r>
          </a:p>
          <a:p>
            <a:pPr marL="1143000" lvl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2000" b="1" dirty="0">
                <a:solidFill>
                  <a:schemeClr val="bg2">
                    <a:lumMod val="75000"/>
                  </a:schemeClr>
                </a:solidFill>
              </a:rPr>
              <a:t>Apply OOP concepts</a:t>
            </a:r>
          </a:p>
          <a:p>
            <a:pPr marL="1143000" lvl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2000" b="1" dirty="0">
                <a:solidFill>
                  <a:schemeClr val="bg2">
                    <a:lumMod val="75000"/>
                  </a:schemeClr>
                </a:solidFill>
              </a:rPr>
              <a:t>Learn how to use pointers</a:t>
            </a:r>
          </a:p>
          <a:p>
            <a:pPr marL="1143000" lvl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2000" b="1" dirty="0">
                <a:solidFill>
                  <a:schemeClr val="bg2">
                    <a:lumMod val="75000"/>
                  </a:schemeClr>
                </a:solidFill>
              </a:rPr>
              <a:t>Apply testing</a:t>
            </a:r>
          </a:p>
          <a:p>
            <a:pPr marL="1143000" lvl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2000" b="1" dirty="0">
                <a:solidFill>
                  <a:schemeClr val="bg2">
                    <a:lumMod val="75000"/>
                  </a:schemeClr>
                </a:solidFill>
              </a:rPr>
              <a:t>Learn to manage exceptions</a:t>
            </a:r>
          </a:p>
          <a:p>
            <a:pPr marL="68580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2000" b="1" dirty="0">
                <a:solidFill>
                  <a:schemeClr val="bg2">
                    <a:lumMod val="75000"/>
                  </a:schemeClr>
                </a:solidFill>
              </a:rPr>
              <a:t> ... and especially write dozens of C++ programs</a:t>
            </a:r>
          </a:p>
        </p:txBody>
      </p:sp>
    </p:spTree>
    <p:extLst>
      <p:ext uri="{BB962C8B-B14F-4D97-AF65-F5344CB8AC3E}">
        <p14:creationId xmlns:p14="http://schemas.microsoft.com/office/powerpoint/2010/main" val="273157765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12D8CD66-6E34-4232-868C-F61EC84AF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BA1EDB24-D25E-4498-9742-07355DA2B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0E5C3020-0F81-4919-9D1F-B6ED9A835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3ECD783-8E88-4D10-99BD-C579F0CA2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29EDE005-2618-4634-B693-DAB7F60138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C4252634-CD2F-416D-80D4-1C184472B0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43F8250A-B5BC-48E8-9E34-320C6AB613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8" name="Snip Diagonal Corner Rectangle 24">
            <a:extLst>
              <a:ext uri="{FF2B5EF4-FFF2-40B4-BE49-F238E27FC236}">
                <a16:creationId xmlns:a16="http://schemas.microsoft.com/office/drawing/2014/main" id="{A2829537-8D6E-4F27-8454-8F19BEA8C1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8229" y="620722"/>
            <a:ext cx="10935543" cy="5286838"/>
          </a:xfrm>
          <a:prstGeom prst="snip2DiagRect">
            <a:avLst>
              <a:gd name="adj1" fmla="val 10787"/>
              <a:gd name="adj2" fmla="val 0"/>
            </a:avLst>
          </a:prstGeom>
          <a:solidFill>
            <a:schemeClr val="tx1"/>
          </a:solidFill>
          <a:ln>
            <a:noFill/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99211A-B7A3-4F4A-9325-AB971C523B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8172" y="891744"/>
            <a:ext cx="8534400" cy="4370190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89CBF23-0EC4-4628-ACF1-6F373CCE2EC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  <a14:imgEffect>
                      <a14:brightnessContrast contrast="8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1638" y="4318000"/>
            <a:ext cx="1507467" cy="1507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48229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12D8CD66-6E34-4232-868C-F61EC84AF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BA1EDB24-D25E-4498-9742-07355DA2B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0E5C3020-0F81-4919-9D1F-B6ED9A835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3ECD783-8E88-4D10-99BD-C579F0CA2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29EDE005-2618-4634-B693-DAB7F60138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C4252634-CD2F-416D-80D4-1C184472B0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43F8250A-B5BC-48E8-9E34-320C6AB613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8" name="Snip Diagonal Corner Rectangle 24">
            <a:extLst>
              <a:ext uri="{FF2B5EF4-FFF2-40B4-BE49-F238E27FC236}">
                <a16:creationId xmlns:a16="http://schemas.microsoft.com/office/drawing/2014/main" id="{A2829537-8D6E-4F27-8454-8F19BEA8C1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8229" y="620722"/>
            <a:ext cx="10935543" cy="5286838"/>
          </a:xfrm>
          <a:prstGeom prst="snip2DiagRect">
            <a:avLst>
              <a:gd name="adj1" fmla="val 10787"/>
              <a:gd name="adj2" fmla="val 0"/>
            </a:avLst>
          </a:prstGeom>
          <a:solidFill>
            <a:schemeClr val="tx1"/>
          </a:solidFill>
          <a:ln>
            <a:noFill/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99211A-B7A3-4F4A-9325-AB971C523B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8172" y="891744"/>
            <a:ext cx="8534400" cy="4370190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89CBF23-0EC4-4628-ACF1-6F373CCE2EC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  <a14:imgEffect>
                      <a14:brightnessContrast contrast="8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1638" y="4318000"/>
            <a:ext cx="1507467" cy="1507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77108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7370859" y="5757913"/>
            <a:ext cx="4671486" cy="1506384"/>
          </a:xfrm>
          <a:ln>
            <a:noFill/>
          </a:ln>
        </p:spPr>
        <p:txBody>
          <a:bodyPr>
            <a:normAutofit/>
          </a:bodyPr>
          <a:lstStyle/>
          <a:p>
            <a:pPr lvl="0" algn="ctr" defTabSz="914400">
              <a:spcAft>
                <a:spcPts val="0"/>
              </a:spcAft>
              <a:buClrTx/>
              <a:buSzTx/>
              <a:defRPr/>
            </a:pPr>
            <a:r>
              <a:rPr lang="en-US" sz="1100" b="1" dirty="0">
                <a:solidFill>
                  <a:schemeClr val="bg2">
                    <a:lumMod val="50000"/>
                  </a:schemeClr>
                </a:solidFill>
                <a:latin typeface="Arial Narrow" pitchFamily="34" charset="0"/>
              </a:rPr>
              <a:t>E. G. “Gil” Dickens, Jr.</a:t>
            </a:r>
          </a:p>
          <a:p>
            <a:pPr lvl="0" algn="ctr" defTabSz="914400">
              <a:spcAft>
                <a:spcPts val="0"/>
              </a:spcAft>
              <a:buClrTx/>
              <a:buSzTx/>
              <a:defRPr/>
            </a:pPr>
            <a:r>
              <a:rPr lang="en-US" sz="1100" b="1" i="1" dirty="0">
                <a:solidFill>
                  <a:schemeClr val="bg2">
                    <a:lumMod val="50000"/>
                  </a:schemeClr>
                </a:solidFill>
                <a:latin typeface="Arial Narrow" pitchFamily="34" charset="0"/>
              </a:rPr>
              <a:t>President/CEO, AGS LLC</a:t>
            </a:r>
          </a:p>
          <a:p>
            <a:pPr lvl="0" algn="ctr" defTabSz="914400">
              <a:spcAft>
                <a:spcPts val="0"/>
              </a:spcAft>
              <a:buClrTx/>
              <a:buSzTx/>
              <a:defRPr/>
            </a:pPr>
            <a:r>
              <a:rPr lang="en-US" sz="1100" b="1" i="1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A Certified Service Disabled Veteran </a:t>
            </a:r>
          </a:p>
          <a:p>
            <a:pPr lvl="0" algn="ctr" defTabSz="914400">
              <a:spcAft>
                <a:spcPts val="0"/>
              </a:spcAft>
              <a:buClrTx/>
              <a:buSzTx/>
              <a:defRPr/>
            </a:pPr>
            <a:r>
              <a:rPr lang="en-US" sz="1100" b="1" i="1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Owned Small Business</a:t>
            </a:r>
          </a:p>
          <a:p>
            <a:pPr lvl="0" algn="ctr" defTabSz="914400">
              <a:spcAft>
                <a:spcPts val="0"/>
              </a:spcAft>
              <a:buClrTx/>
              <a:buSzTx/>
              <a:defRPr/>
            </a:pPr>
            <a:r>
              <a:rPr lang="en-US" sz="1100" b="1" i="1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(SDVOSB) 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87" y="527537"/>
            <a:ext cx="2711456" cy="1797813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8" name="TextBox 7"/>
          <p:cNvSpPr txBox="1"/>
          <p:nvPr/>
        </p:nvSpPr>
        <p:spPr>
          <a:xfrm>
            <a:off x="2646172" y="346895"/>
            <a:ext cx="5395683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02060"/>
                </a:solidFill>
              </a:rPr>
              <a:t>AGS LLC</a:t>
            </a:r>
          </a:p>
          <a:p>
            <a:pPr algn="ctr"/>
            <a:r>
              <a:rPr lang="en-US" b="1" dirty="0">
                <a:solidFill>
                  <a:srgbClr val="002060"/>
                </a:solidFill>
              </a:rPr>
              <a:t>ANALYTICAL GOVERNMENT SOLUTIONS </a:t>
            </a:r>
          </a:p>
          <a:p>
            <a:pPr algn="ctr"/>
            <a:endParaRPr lang="en-US" sz="1600" dirty="0"/>
          </a:p>
          <a:p>
            <a:pPr algn="ctr"/>
            <a:r>
              <a:rPr lang="en-US" sz="1600" b="1" i="1" dirty="0">
                <a:solidFill>
                  <a:schemeClr val="accent1"/>
                </a:solidFill>
              </a:rPr>
              <a:t>Defensible, highly accurate analytical products and decision analysis for Decision Makers</a:t>
            </a:r>
          </a:p>
        </p:txBody>
      </p:sp>
      <p:sp>
        <p:nvSpPr>
          <p:cNvPr id="10" name="5-Point Star 9"/>
          <p:cNvSpPr/>
          <p:nvPr/>
        </p:nvSpPr>
        <p:spPr>
          <a:xfrm>
            <a:off x="3931270" y="461184"/>
            <a:ext cx="468662" cy="289561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5-Point Star 10"/>
          <p:cNvSpPr/>
          <p:nvPr/>
        </p:nvSpPr>
        <p:spPr>
          <a:xfrm>
            <a:off x="6264396" y="461184"/>
            <a:ext cx="468662" cy="289561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2308" y="145184"/>
            <a:ext cx="2215897" cy="156413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909300" y="6447495"/>
            <a:ext cx="17272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bg1"/>
                </a:solidFill>
              </a:rPr>
              <a:t>V 062419 </a:t>
            </a:r>
            <a:r>
              <a:rPr lang="en-US" sz="1000" b="1" dirty="0" err="1">
                <a:solidFill>
                  <a:schemeClr val="bg1"/>
                </a:solidFill>
              </a:rPr>
              <a:t>egd</a:t>
            </a:r>
            <a:endParaRPr lang="en-US" sz="1000" b="1" dirty="0">
              <a:solidFill>
                <a:schemeClr val="bg1"/>
              </a:solidFill>
            </a:endParaRPr>
          </a:p>
        </p:txBody>
      </p:sp>
      <p:pic>
        <p:nvPicPr>
          <p:cNvPr id="3" name="Picture 2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F3EDB64F-17A4-40F6-AE5E-AC925B84DBC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6224" y="1826273"/>
            <a:ext cx="1835418" cy="1797813"/>
          </a:xfrm>
          <a:prstGeom prst="rect">
            <a:avLst/>
          </a:prstGeom>
        </p:spPr>
      </p:pic>
      <p:sp>
        <p:nvSpPr>
          <p:cNvPr id="12" name="Subtitle 4">
            <a:extLst>
              <a:ext uri="{FF2B5EF4-FFF2-40B4-BE49-F238E27FC236}">
                <a16:creationId xmlns:a16="http://schemas.microsoft.com/office/drawing/2014/main" id="{5DCB2124-89EF-44F3-A671-253902FBB847}"/>
              </a:ext>
            </a:extLst>
          </p:cNvPr>
          <p:cNvSpPr txBox="1">
            <a:spLocks/>
          </p:cNvSpPr>
          <p:nvPr/>
        </p:nvSpPr>
        <p:spPr>
          <a:xfrm>
            <a:off x="195405" y="2725179"/>
            <a:ext cx="8144779" cy="244978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1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 defTabSz="914400">
              <a:spcAft>
                <a:spcPts val="0"/>
              </a:spcAft>
              <a:buClrTx/>
              <a:buSzTx/>
              <a:defRPr/>
            </a:pPr>
            <a:r>
              <a:rPr lang="en-US" sz="3600" b="1" dirty="0">
                <a:solidFill>
                  <a:schemeClr val="tx1"/>
                </a:solidFill>
                <a:latin typeface="Arial Narrow" pitchFamily="34" charset="0"/>
              </a:rPr>
              <a:t>Introduction to C++</a:t>
            </a:r>
          </a:p>
          <a:p>
            <a:pPr algn="ctr" defTabSz="914400">
              <a:spcAft>
                <a:spcPts val="0"/>
              </a:spcAft>
              <a:buClrTx/>
              <a:buSzTx/>
              <a:defRPr/>
            </a:pPr>
            <a:r>
              <a:rPr lang="en-US" sz="3600" b="1" dirty="0">
                <a:solidFill>
                  <a:schemeClr val="tx1"/>
                </a:solidFill>
                <a:latin typeface="Arial Narrow" pitchFamily="34" charset="0"/>
              </a:rPr>
              <a:t>Day 2</a:t>
            </a:r>
          </a:p>
          <a:p>
            <a:pPr algn="ctr" defTabSz="914400">
              <a:spcAft>
                <a:spcPts val="0"/>
              </a:spcAft>
              <a:buClrTx/>
              <a:buSzTx/>
              <a:defRPr/>
            </a:pPr>
            <a:r>
              <a:rPr lang="en-US" sz="3600" b="1" dirty="0">
                <a:solidFill>
                  <a:schemeClr val="tx1"/>
                </a:solidFill>
                <a:latin typeface="Arial Narrow" pitchFamily="34" charset="0"/>
              </a:rPr>
              <a:t>13-17 December 2021</a:t>
            </a:r>
          </a:p>
          <a:p>
            <a:pPr algn="ctr" defTabSz="914400">
              <a:spcAft>
                <a:spcPts val="0"/>
              </a:spcAft>
              <a:buClrTx/>
              <a:buSzTx/>
              <a:defRPr/>
            </a:pPr>
            <a:endParaRPr lang="en-US" sz="3600" b="1" dirty="0">
              <a:solidFill>
                <a:schemeClr val="bg2">
                  <a:lumMod val="50000"/>
                </a:schemeClr>
              </a:solidFill>
              <a:latin typeface="Arial Narrow" pitchFamily="34" charset="0"/>
            </a:endParaRPr>
          </a:p>
          <a:p>
            <a:pPr algn="ctr" defTabSz="914400">
              <a:spcAft>
                <a:spcPts val="0"/>
              </a:spcAft>
              <a:buClrTx/>
              <a:buSzTx/>
              <a:defRPr/>
            </a:pPr>
            <a:endParaRPr lang="en-US" sz="1600" b="1" i="1" dirty="0">
              <a:solidFill>
                <a:schemeClr val="bg2">
                  <a:lumMod val="50000"/>
                </a:schemeClr>
              </a:solidFill>
              <a:latin typeface="Arial Black" panose="020B0A0402010202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6DD0E97-0CA3-40BB-BD46-AF63D474880C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2013" y="1826273"/>
            <a:ext cx="2000500" cy="1684302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Subtitle 4">
            <a:extLst>
              <a:ext uri="{FF2B5EF4-FFF2-40B4-BE49-F238E27FC236}">
                <a16:creationId xmlns:a16="http://schemas.microsoft.com/office/drawing/2014/main" id="{F377E938-4E7F-4486-AC22-3A1B228974EB}"/>
              </a:ext>
            </a:extLst>
          </p:cNvPr>
          <p:cNvSpPr txBox="1">
            <a:spLocks/>
          </p:cNvSpPr>
          <p:nvPr/>
        </p:nvSpPr>
        <p:spPr>
          <a:xfrm>
            <a:off x="117116" y="5643624"/>
            <a:ext cx="4671486" cy="150638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1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 defTabSz="914400">
              <a:spcAft>
                <a:spcPts val="0"/>
              </a:spcAft>
              <a:buClrTx/>
              <a:buSzTx/>
              <a:defRPr/>
            </a:pPr>
            <a:r>
              <a:rPr lang="en-US" sz="1100" b="1" dirty="0">
                <a:solidFill>
                  <a:schemeClr val="bg2">
                    <a:lumMod val="50000"/>
                  </a:schemeClr>
                </a:solidFill>
                <a:latin typeface="Arial Narrow" pitchFamily="34" charset="0"/>
              </a:rPr>
              <a:t>Pat Barton.</a:t>
            </a:r>
          </a:p>
          <a:p>
            <a:pPr algn="ctr" defTabSz="914400">
              <a:spcAft>
                <a:spcPts val="0"/>
              </a:spcAft>
              <a:buClrTx/>
              <a:buSzTx/>
              <a:defRPr/>
            </a:pPr>
            <a:r>
              <a:rPr lang="en-US" sz="1100" b="1" i="1" dirty="0">
                <a:solidFill>
                  <a:schemeClr val="bg2">
                    <a:lumMod val="50000"/>
                  </a:schemeClr>
                </a:solidFill>
                <a:latin typeface="Arial Narrow" pitchFamily="34" charset="0"/>
              </a:rPr>
              <a:t>President/CEO, PES LLC</a:t>
            </a:r>
          </a:p>
          <a:p>
            <a:pPr algn="ctr" defTabSz="914400">
              <a:spcAft>
                <a:spcPts val="0"/>
              </a:spcAft>
              <a:buClrTx/>
              <a:buSzTx/>
              <a:defRPr/>
            </a:pPr>
            <a:endParaRPr lang="en-US" sz="1100" b="1" i="1" dirty="0">
              <a:solidFill>
                <a:schemeClr val="bg2">
                  <a:lumMod val="50000"/>
                </a:schemeClr>
              </a:solidFill>
              <a:latin typeface="Arial Narrow" pitchFamily="34" charset="0"/>
            </a:endParaRPr>
          </a:p>
          <a:p>
            <a:pPr algn="ctr" defTabSz="914400">
              <a:spcAft>
                <a:spcPts val="0"/>
              </a:spcAft>
              <a:buClrTx/>
              <a:buSzTx/>
              <a:defRPr/>
            </a:pPr>
            <a:r>
              <a:rPr lang="en-US" sz="1100" b="1" i="1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A Certified Service Minority </a:t>
            </a:r>
          </a:p>
          <a:p>
            <a:pPr algn="ctr" defTabSz="914400">
              <a:spcAft>
                <a:spcPts val="0"/>
              </a:spcAft>
              <a:buClrTx/>
              <a:buSzTx/>
              <a:defRPr/>
            </a:pPr>
            <a:r>
              <a:rPr lang="en-US" sz="1100" b="1" i="1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Owned Small Business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564488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781BBDC9-2DC6-4959-AC3D-49A5DCB05D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B74BB55-8517-4CFE-9389-81D0E6F81F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38656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3F7C935-E41E-4E8D-91DF-D3BAB9521D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0045" y="4435646"/>
            <a:ext cx="1419541" cy="1660354"/>
            <a:chOff x="10292292" y="2963333"/>
            <a:chExt cx="1896535" cy="2218267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FB64230-1B44-4C76-9885-0BBE5C736C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3F7F181-4FFE-4F8E-A3D0-1A8ECDEFF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190344"/>
              <a:ext cx="1896535" cy="1896533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2066495D-EC57-44E4-8DED-0DC2E07AA2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0E0DA2F2-D672-4417-8072-9ED4FA5CC5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30E8BACB-AEC7-46A5-A3AD-4D1BBE8715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08452CCF-4A27-488A-AAF4-424933CFC9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4212" y="0"/>
            <a:ext cx="4657345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6771B67-8878-4622-83B0-D431C2330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4919" y="685800"/>
            <a:ext cx="3705269" cy="530859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FFFFFF"/>
                </a:solidFill>
              </a:rPr>
              <a:t>DAY 2</a:t>
            </a:r>
            <a:br>
              <a:rPr lang="en-US" sz="3200" b="1" dirty="0">
                <a:solidFill>
                  <a:srgbClr val="FFFFFF"/>
                </a:solidFill>
              </a:rPr>
            </a:br>
            <a:endParaRPr lang="en-US" sz="3200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0106ED-97B4-4414-832B-A48C522F51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6553" y="685800"/>
            <a:ext cx="4754563" cy="5410200"/>
          </a:xfrm>
        </p:spPr>
        <p:txBody>
          <a:bodyPr>
            <a:normAutofit/>
          </a:bodyPr>
          <a:lstStyle/>
          <a:p>
            <a:pPr marL="0" indent="0">
              <a:buSzPct val="100000"/>
              <a:buNone/>
            </a:pPr>
            <a:r>
              <a:rPr lang="en-US" sz="1800" b="1" dirty="0">
                <a:solidFill>
                  <a:srgbClr val="FFFFFF"/>
                </a:solidFill>
              </a:rPr>
              <a:t>Today’s Objectives and Topics</a:t>
            </a:r>
          </a:p>
          <a:p>
            <a:pPr marL="0" indent="0">
              <a:buSzPct val="100000"/>
              <a:buNone/>
            </a:pPr>
            <a:endParaRPr lang="en-US" sz="1800" b="1" dirty="0">
              <a:solidFill>
                <a:srgbClr val="FFFFFF"/>
              </a:solidFill>
            </a:endParaRPr>
          </a:p>
          <a:p>
            <a:pPr>
              <a:buSzPct val="100000"/>
            </a:pPr>
            <a:r>
              <a:rPr lang="en-US" sz="1800" b="1" dirty="0">
                <a:solidFill>
                  <a:srgbClr val="FFFFFF"/>
                </a:solidFill>
              </a:rPr>
              <a:t>Looping with while statements</a:t>
            </a:r>
          </a:p>
          <a:p>
            <a:pPr>
              <a:buSzPct val="100000"/>
            </a:pPr>
            <a:r>
              <a:rPr lang="en-US" sz="1800" b="1" dirty="0">
                <a:solidFill>
                  <a:srgbClr val="FFFFFF"/>
                </a:solidFill>
              </a:rPr>
              <a:t>File system I/O</a:t>
            </a:r>
          </a:p>
          <a:p>
            <a:pPr>
              <a:buSzPct val="100000"/>
            </a:pPr>
            <a:r>
              <a:rPr lang="en-US" sz="1800" b="1" dirty="0">
                <a:solidFill>
                  <a:srgbClr val="FFFFFF"/>
                </a:solidFill>
              </a:rPr>
              <a:t>Encapsulating code with functions</a:t>
            </a:r>
          </a:p>
          <a:p>
            <a:pPr>
              <a:buSzPct val="100000"/>
            </a:pPr>
            <a:r>
              <a:rPr lang="en-US" sz="1800" b="1" dirty="0">
                <a:solidFill>
                  <a:srgbClr val="FFFFFF"/>
                </a:solidFill>
              </a:rPr>
              <a:t>Encapsulating  data with collections</a:t>
            </a:r>
          </a:p>
          <a:p>
            <a:pPr>
              <a:buSzPct val="100000"/>
            </a:pPr>
            <a:r>
              <a:rPr lang="en-US" sz="1800" b="1" dirty="0">
                <a:solidFill>
                  <a:srgbClr val="FFFFFF"/>
                </a:solidFill>
              </a:rPr>
              <a:t>Maps (dictionaries)</a:t>
            </a:r>
          </a:p>
          <a:p>
            <a:pPr>
              <a:buSzPct val="100000"/>
            </a:pPr>
            <a:r>
              <a:rPr lang="en-US" sz="1800" b="1" dirty="0">
                <a:solidFill>
                  <a:srgbClr val="FFFFFF"/>
                </a:solidFill>
              </a:rPr>
              <a:t>Lists and arrays</a:t>
            </a:r>
          </a:p>
          <a:p>
            <a:pPr>
              <a:buSzPct val="100000"/>
            </a:pPr>
            <a:r>
              <a:rPr lang="en-US" sz="1800" b="1" dirty="0">
                <a:solidFill>
                  <a:srgbClr val="FFFFFF"/>
                </a:solidFill>
              </a:rPr>
              <a:t>Introduction to templates</a:t>
            </a:r>
          </a:p>
          <a:p>
            <a:pPr>
              <a:buSzPct val="100000"/>
            </a:pPr>
            <a:r>
              <a:rPr lang="en-US" sz="1800" b="1" dirty="0">
                <a:solidFill>
                  <a:srgbClr val="FFFFFF"/>
                </a:solidFill>
              </a:rPr>
              <a:t>Vectors</a:t>
            </a:r>
          </a:p>
          <a:p>
            <a:pPr>
              <a:buSzPct val="100000"/>
            </a:pPr>
            <a:r>
              <a:rPr lang="en-US" sz="1800" b="1" dirty="0">
                <a:solidFill>
                  <a:srgbClr val="FFFFFF"/>
                </a:solidFill>
              </a:rPr>
              <a:t>Queues</a:t>
            </a:r>
          </a:p>
          <a:p>
            <a:pPr>
              <a:buSzPct val="100000"/>
            </a:pPr>
            <a:r>
              <a:rPr lang="en-US" sz="1800" b="1" dirty="0">
                <a:solidFill>
                  <a:srgbClr val="FFFFFF"/>
                </a:solidFill>
              </a:rPr>
              <a:t>Data structures</a:t>
            </a:r>
          </a:p>
          <a:p>
            <a:pPr marL="0" indent="0">
              <a:buSzPct val="100000"/>
              <a:buNone/>
            </a:pPr>
            <a:endParaRPr lang="en-US" sz="1800" b="1" dirty="0">
              <a:solidFill>
                <a:srgbClr val="FFFFFF"/>
              </a:solidFill>
            </a:endParaRPr>
          </a:p>
          <a:p>
            <a:pPr>
              <a:buSzPct val="100000"/>
            </a:pPr>
            <a:endParaRPr lang="en-US" sz="1800" b="1" dirty="0">
              <a:solidFill>
                <a:srgbClr val="FFFFFF"/>
              </a:solidFill>
            </a:endParaRPr>
          </a:p>
          <a:p>
            <a:pPr marL="0" indent="0">
              <a:buSzPct val="100000"/>
              <a:buNone/>
            </a:pPr>
            <a:endParaRPr lang="en-US" sz="1800" b="1" dirty="0">
              <a:solidFill>
                <a:srgbClr val="FFFFFF"/>
              </a:solidFill>
            </a:endParaRPr>
          </a:p>
          <a:p>
            <a:pPr marL="0" indent="0">
              <a:buSzPct val="100000"/>
              <a:buNone/>
            </a:pPr>
            <a:endParaRPr lang="en-US" sz="1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400573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C85BC1-F4C5-4DBE-AE4E-875B3AAD087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295530" y="755842"/>
            <a:ext cx="6643009" cy="39775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Looping with while statements</a:t>
            </a:r>
          </a:p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2000" b="1" dirty="0">
                <a:solidFill>
                  <a:schemeClr val="bg2">
                    <a:lumMod val="75000"/>
                  </a:schemeClr>
                </a:solidFill>
              </a:rPr>
              <a:t>Two flavors </a:t>
            </a:r>
          </a:p>
          <a:p>
            <a:pPr marL="685800" lvl="1"/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do ..  while</a:t>
            </a:r>
          </a:p>
          <a:p>
            <a:pPr marL="857250" lvl="2" indent="0">
              <a:buNone/>
            </a:pPr>
            <a:r>
              <a:rPr lang="en-US" sz="1800" b="1" dirty="0">
                <a:solidFill>
                  <a:schemeClr val="bg2">
                    <a:lumMod val="75000"/>
                  </a:schemeClr>
                </a:solidFill>
              </a:rPr>
              <a:t>do {</a:t>
            </a:r>
          </a:p>
          <a:p>
            <a:pPr marL="857250" lvl="2" indent="0">
              <a:buNone/>
            </a:pPr>
            <a:r>
              <a:rPr lang="en-US" sz="1800" b="1" dirty="0">
                <a:solidFill>
                  <a:schemeClr val="bg2">
                    <a:lumMod val="75000"/>
                  </a:schemeClr>
                </a:solidFill>
              </a:rPr>
              <a:t>                &lt;do this stuff&gt;</a:t>
            </a:r>
          </a:p>
          <a:p>
            <a:pPr marL="857250" lvl="2" indent="0">
              <a:buNone/>
            </a:pPr>
            <a:r>
              <a:rPr lang="en-US" sz="1800" b="1" dirty="0">
                <a:solidFill>
                  <a:schemeClr val="bg2">
                    <a:lumMod val="75000"/>
                  </a:schemeClr>
                </a:solidFill>
              </a:rPr>
              <a:t>            }   while ( &lt;condition is true&gt; )</a:t>
            </a:r>
          </a:p>
          <a:p>
            <a:pPr marL="685800" lvl="1"/>
            <a:r>
              <a:rPr lang="en-US" b="1" dirty="0"/>
              <a:t>while</a:t>
            </a:r>
          </a:p>
          <a:p>
            <a:pPr marL="400050" lvl="1" indent="0">
              <a:buNone/>
            </a:pPr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		while &lt;condition is true&gt;{</a:t>
            </a:r>
          </a:p>
          <a:p>
            <a:pPr marL="400050" lvl="1" indent="0">
              <a:buNone/>
            </a:pPr>
            <a:r>
              <a:rPr lang="en-US" b="1" dirty="0"/>
              <a:t>			&lt;do this stuff&gt;</a:t>
            </a:r>
          </a:p>
          <a:p>
            <a:pPr marL="400050" lvl="1" indent="0">
              <a:buNone/>
            </a:pPr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		}</a:t>
            </a:r>
          </a:p>
          <a:p>
            <a:pPr marL="400050" lvl="1" indent="0">
              <a:buNone/>
            </a:pPr>
            <a:endParaRPr lang="en-US" b="1" dirty="0">
              <a:solidFill>
                <a:schemeClr val="bg2">
                  <a:lumMod val="75000"/>
                </a:schemeClr>
              </a:solidFill>
            </a:endParaRPr>
          </a:p>
          <a:p>
            <a:pPr marL="6858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5E7283-454D-4876-941F-4D1A77F860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19" r="14025" b="-2"/>
          <a:stretch/>
        </p:blipFill>
        <p:spPr>
          <a:xfrm>
            <a:off x="277130" y="1716420"/>
            <a:ext cx="3538334" cy="2807873"/>
          </a:xfrm>
          <a:custGeom>
            <a:avLst/>
            <a:gdLst/>
            <a:ahLst/>
            <a:cxnLst/>
            <a:rect l="l" t="t" r="r" b="b"/>
            <a:pathLst>
              <a:path w="6245352" h="4956048">
                <a:moveTo>
                  <a:pt x="534609" y="0"/>
                </a:moveTo>
                <a:lnTo>
                  <a:pt x="6245352" y="0"/>
                </a:lnTo>
                <a:lnTo>
                  <a:pt x="6245352" y="4421439"/>
                </a:lnTo>
                <a:lnTo>
                  <a:pt x="5710743" y="4956048"/>
                </a:lnTo>
                <a:lnTo>
                  <a:pt x="0" y="4956048"/>
                </a:lnTo>
                <a:lnTo>
                  <a:pt x="0" y="534609"/>
                </a:lnTo>
                <a:close/>
              </a:path>
            </a:pathLst>
          </a:custGeom>
        </p:spPr>
      </p:pic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3E755059-E54C-4959-9E58-75C561F694FA}"/>
              </a:ext>
            </a:extLst>
          </p:cNvPr>
          <p:cNvSpPr txBox="1">
            <a:spLocks/>
          </p:cNvSpPr>
          <p:nvPr/>
        </p:nvSpPr>
        <p:spPr>
          <a:xfrm>
            <a:off x="4165542" y="3726238"/>
            <a:ext cx="6643009" cy="2375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228600"/>
            <a:r>
              <a:rPr lang="en-US" b="1" dirty="0"/>
              <a:t>Both forms support break and continue</a:t>
            </a:r>
          </a:p>
          <a:p>
            <a:pPr marL="228600"/>
            <a:r>
              <a:rPr lang="en-US" b="1" dirty="0"/>
              <a:t>Convenient with indeterminate number of elements, polling loops, etc.</a:t>
            </a:r>
          </a:p>
          <a:p>
            <a:pPr marL="0" indent="0">
              <a:buNone/>
            </a:pPr>
            <a:r>
              <a:rPr lang="en-US" b="1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373150919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C85BC1-F4C5-4DBE-AE4E-875B3AAD087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3663518" y="271748"/>
            <a:ext cx="7268941" cy="45423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inden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None/>
            </a:pPr>
            <a:r>
              <a:rPr lang="en-US" b="1" dirty="0"/>
              <a:t>Your turn:</a:t>
            </a: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  <a:p>
            <a:pPr marL="457200" lvl="1" indent="0">
              <a:buNone/>
            </a:pPr>
            <a:r>
              <a:rPr lang="en-US" sz="1600" b="1" dirty="0">
                <a:solidFill>
                  <a:schemeClr val="bg2">
                    <a:lumMod val="75000"/>
                  </a:schemeClr>
                </a:solidFill>
              </a:rPr>
              <a:t>Please write a program that solicits a user’s guess of a random number integer.   As the user types in their guess, provide feedback on whether they are too high, too low, or spot-on.</a:t>
            </a:r>
          </a:p>
          <a:p>
            <a:pPr marL="457200" lvl="1" indent="0">
              <a:buNone/>
            </a:pPr>
            <a:r>
              <a:rPr lang="en-US" sz="1600" b="1" dirty="0"/>
              <a:t>When they succeed, offer hearty congratulations and terminate the program.</a:t>
            </a:r>
          </a:p>
          <a:p>
            <a:pPr marL="457200" lvl="1" indent="0">
              <a:buNone/>
            </a:pPr>
            <a:r>
              <a:rPr lang="en-US" sz="1600" b="1" dirty="0">
                <a:solidFill>
                  <a:schemeClr val="bg2">
                    <a:lumMod val="75000"/>
                  </a:schemeClr>
                </a:solidFill>
              </a:rPr>
              <a:t>Here’s how you might get a random number:</a:t>
            </a:r>
          </a:p>
          <a:p>
            <a:pPr marL="457200" lvl="1" indent="0">
              <a:buNone/>
            </a:pPr>
            <a:r>
              <a:rPr lang="en-US" sz="1600" b="1" dirty="0"/>
              <a:t>	</a:t>
            </a:r>
            <a:r>
              <a:rPr lang="en-US" sz="1600" b="1" dirty="0" err="1"/>
              <a:t>srand</a:t>
            </a:r>
            <a:r>
              <a:rPr lang="en-US" sz="1600" b="1" dirty="0"/>
              <a:t>(0);       //creates a random seed</a:t>
            </a:r>
          </a:p>
          <a:p>
            <a:pPr marL="457200" lvl="1" indent="0">
              <a:buNone/>
            </a:pPr>
            <a:r>
              <a:rPr lang="en-US" sz="1600" b="1" dirty="0">
                <a:solidFill>
                  <a:schemeClr val="bg2">
                    <a:lumMod val="75000"/>
                  </a:schemeClr>
                </a:solidFill>
              </a:rPr>
              <a:t> 	number = rand() % 1000 + 1;  // a random number</a:t>
            </a:r>
          </a:p>
          <a:p>
            <a:pPr marL="457200" lvl="1" indent="0">
              <a:buNone/>
            </a:pPr>
            <a:r>
              <a:rPr lang="en-US" sz="1600" b="1" dirty="0">
                <a:solidFill>
                  <a:schemeClr val="bg2">
                    <a:lumMod val="75000"/>
                  </a:schemeClr>
                </a:solidFill>
              </a:rPr>
              <a:t>You might print it out to keep the developer sane ;-)</a:t>
            </a:r>
          </a:p>
          <a:p>
            <a:pPr marL="457200" lvl="1" indent="0">
              <a:buNone/>
            </a:pPr>
            <a:r>
              <a:rPr lang="en-US" sz="1600" b="1" dirty="0">
                <a:solidFill>
                  <a:schemeClr val="bg2">
                    <a:lumMod val="75000"/>
                  </a:schemeClr>
                </a:solidFill>
              </a:rPr>
              <a:t>    	</a:t>
            </a:r>
            <a:r>
              <a:rPr lang="en-US" sz="1600" b="1" dirty="0" err="1">
                <a:solidFill>
                  <a:schemeClr val="bg2">
                    <a:lumMod val="75000"/>
                  </a:schemeClr>
                </a:solidFill>
              </a:rPr>
              <a:t>cout</a:t>
            </a:r>
            <a:r>
              <a:rPr lang="en-US" sz="1600" b="1" dirty="0">
                <a:solidFill>
                  <a:schemeClr val="bg2">
                    <a:lumMod val="75000"/>
                  </a:schemeClr>
                </a:solidFill>
              </a:rPr>
              <a:t> &lt;&lt; "number is :" &lt;&lt; number;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07001D-8C37-4A9F-A383-103227479C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431" r="22911" b="2"/>
          <a:stretch/>
        </p:blipFill>
        <p:spPr>
          <a:xfrm>
            <a:off x="831" y="10"/>
            <a:ext cx="3502025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</p:spTree>
    <p:extLst>
      <p:ext uri="{BB962C8B-B14F-4D97-AF65-F5344CB8AC3E}">
        <p14:creationId xmlns:p14="http://schemas.microsoft.com/office/powerpoint/2010/main" val="337612119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C85BC1-F4C5-4DBE-AE4E-875B3AAD087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282083" y="312088"/>
            <a:ext cx="6643009" cy="58422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File system I/O</a:t>
            </a: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  <a:p>
            <a:pPr marL="6858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5E7283-454D-4876-941F-4D1A77F860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19" r="14025" b="-2"/>
          <a:stretch/>
        </p:blipFill>
        <p:spPr>
          <a:xfrm>
            <a:off x="277130" y="1716420"/>
            <a:ext cx="3538334" cy="2807873"/>
          </a:xfrm>
          <a:custGeom>
            <a:avLst/>
            <a:gdLst/>
            <a:ahLst/>
            <a:cxnLst/>
            <a:rect l="l" t="t" r="r" b="b"/>
            <a:pathLst>
              <a:path w="6245352" h="4956048">
                <a:moveTo>
                  <a:pt x="534609" y="0"/>
                </a:moveTo>
                <a:lnTo>
                  <a:pt x="6245352" y="0"/>
                </a:lnTo>
                <a:lnTo>
                  <a:pt x="6245352" y="4421439"/>
                </a:lnTo>
                <a:lnTo>
                  <a:pt x="5710743" y="4956048"/>
                </a:lnTo>
                <a:lnTo>
                  <a:pt x="0" y="4956048"/>
                </a:lnTo>
                <a:lnTo>
                  <a:pt x="0" y="534609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72370991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C85BC1-F4C5-4DBE-AE4E-875B3AAD087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282083" y="312088"/>
            <a:ext cx="6643009" cy="58422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Encapsulating code with functions</a:t>
            </a: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  <a:p>
            <a:pPr marL="6858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5E7283-454D-4876-941F-4D1A77F860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19" r="14025" b="-2"/>
          <a:stretch/>
        </p:blipFill>
        <p:spPr>
          <a:xfrm>
            <a:off x="277130" y="1716420"/>
            <a:ext cx="3538334" cy="2807873"/>
          </a:xfrm>
          <a:custGeom>
            <a:avLst/>
            <a:gdLst/>
            <a:ahLst/>
            <a:cxnLst/>
            <a:rect l="l" t="t" r="r" b="b"/>
            <a:pathLst>
              <a:path w="6245352" h="4956048">
                <a:moveTo>
                  <a:pt x="534609" y="0"/>
                </a:moveTo>
                <a:lnTo>
                  <a:pt x="6245352" y="0"/>
                </a:lnTo>
                <a:lnTo>
                  <a:pt x="6245352" y="4421439"/>
                </a:lnTo>
                <a:lnTo>
                  <a:pt x="5710743" y="4956048"/>
                </a:lnTo>
                <a:lnTo>
                  <a:pt x="0" y="4956048"/>
                </a:lnTo>
                <a:lnTo>
                  <a:pt x="0" y="534609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06672492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C85BC1-F4C5-4DBE-AE4E-875B3AAD087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282083" y="312088"/>
            <a:ext cx="6643009" cy="58422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Encapsulating data with collections</a:t>
            </a: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  <a:p>
            <a:pPr marL="6858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5E7283-454D-4876-941F-4D1A77F860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19" r="14025" b="-2"/>
          <a:stretch/>
        </p:blipFill>
        <p:spPr>
          <a:xfrm>
            <a:off x="277130" y="1716420"/>
            <a:ext cx="3538334" cy="2807873"/>
          </a:xfrm>
          <a:custGeom>
            <a:avLst/>
            <a:gdLst/>
            <a:ahLst/>
            <a:cxnLst/>
            <a:rect l="l" t="t" r="r" b="b"/>
            <a:pathLst>
              <a:path w="6245352" h="4956048">
                <a:moveTo>
                  <a:pt x="534609" y="0"/>
                </a:moveTo>
                <a:lnTo>
                  <a:pt x="6245352" y="0"/>
                </a:lnTo>
                <a:lnTo>
                  <a:pt x="6245352" y="4421439"/>
                </a:lnTo>
                <a:lnTo>
                  <a:pt x="5710743" y="4956048"/>
                </a:lnTo>
                <a:lnTo>
                  <a:pt x="0" y="4956048"/>
                </a:lnTo>
                <a:lnTo>
                  <a:pt x="0" y="534609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71880431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C85BC1-F4C5-4DBE-AE4E-875B3AAD087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282083" y="312088"/>
            <a:ext cx="6643009" cy="58422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Maps (dictionaries)</a:t>
            </a: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  <a:p>
            <a:pPr marL="6858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5E7283-454D-4876-941F-4D1A77F860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19" r="14025" b="-2"/>
          <a:stretch/>
        </p:blipFill>
        <p:spPr>
          <a:xfrm>
            <a:off x="277130" y="1716420"/>
            <a:ext cx="3538334" cy="2807873"/>
          </a:xfrm>
          <a:custGeom>
            <a:avLst/>
            <a:gdLst/>
            <a:ahLst/>
            <a:cxnLst/>
            <a:rect l="l" t="t" r="r" b="b"/>
            <a:pathLst>
              <a:path w="6245352" h="4956048">
                <a:moveTo>
                  <a:pt x="534609" y="0"/>
                </a:moveTo>
                <a:lnTo>
                  <a:pt x="6245352" y="0"/>
                </a:lnTo>
                <a:lnTo>
                  <a:pt x="6245352" y="4421439"/>
                </a:lnTo>
                <a:lnTo>
                  <a:pt x="5710743" y="4956048"/>
                </a:lnTo>
                <a:lnTo>
                  <a:pt x="0" y="4956048"/>
                </a:lnTo>
                <a:lnTo>
                  <a:pt x="0" y="534609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1541225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99211A-B7A3-4F4A-9325-AB971C523B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8172" y="891744"/>
            <a:ext cx="8534400" cy="4370190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89CBF23-0EC4-4628-ACF1-6F373CCE2EC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  <a14:imgEffect>
                      <a14:brightnessContrast contrast="8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1638" y="4318000"/>
            <a:ext cx="1507467" cy="150746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B745299-11CE-400B-A406-BA05F5178F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7157" y="869048"/>
            <a:ext cx="4455872" cy="3341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9526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C85BC1-F4C5-4DBE-AE4E-875B3AAD087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282083" y="312088"/>
            <a:ext cx="6643009" cy="58422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Lists and Arrays</a:t>
            </a: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  <a:p>
            <a:pPr marL="6858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5E7283-454D-4876-941F-4D1A77F860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19" r="14025" b="-2"/>
          <a:stretch/>
        </p:blipFill>
        <p:spPr>
          <a:xfrm>
            <a:off x="277130" y="1716420"/>
            <a:ext cx="3538334" cy="2807873"/>
          </a:xfrm>
          <a:custGeom>
            <a:avLst/>
            <a:gdLst/>
            <a:ahLst/>
            <a:cxnLst/>
            <a:rect l="l" t="t" r="r" b="b"/>
            <a:pathLst>
              <a:path w="6245352" h="4956048">
                <a:moveTo>
                  <a:pt x="534609" y="0"/>
                </a:moveTo>
                <a:lnTo>
                  <a:pt x="6245352" y="0"/>
                </a:lnTo>
                <a:lnTo>
                  <a:pt x="6245352" y="4421439"/>
                </a:lnTo>
                <a:lnTo>
                  <a:pt x="5710743" y="4956048"/>
                </a:lnTo>
                <a:lnTo>
                  <a:pt x="0" y="4956048"/>
                </a:lnTo>
                <a:lnTo>
                  <a:pt x="0" y="534609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67819900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C85BC1-F4C5-4DBE-AE4E-875B3AAD087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282083" y="312088"/>
            <a:ext cx="6643009" cy="58422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Introduction to Templates</a:t>
            </a: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  <a:p>
            <a:pPr marL="6858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5E7283-454D-4876-941F-4D1A77F860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19" r="14025" b="-2"/>
          <a:stretch/>
        </p:blipFill>
        <p:spPr>
          <a:xfrm>
            <a:off x="277130" y="1716420"/>
            <a:ext cx="3538334" cy="2807873"/>
          </a:xfrm>
          <a:custGeom>
            <a:avLst/>
            <a:gdLst/>
            <a:ahLst/>
            <a:cxnLst/>
            <a:rect l="l" t="t" r="r" b="b"/>
            <a:pathLst>
              <a:path w="6245352" h="4956048">
                <a:moveTo>
                  <a:pt x="534609" y="0"/>
                </a:moveTo>
                <a:lnTo>
                  <a:pt x="6245352" y="0"/>
                </a:lnTo>
                <a:lnTo>
                  <a:pt x="6245352" y="4421439"/>
                </a:lnTo>
                <a:lnTo>
                  <a:pt x="5710743" y="4956048"/>
                </a:lnTo>
                <a:lnTo>
                  <a:pt x="0" y="4956048"/>
                </a:lnTo>
                <a:lnTo>
                  <a:pt x="0" y="534609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79490618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C85BC1-F4C5-4DBE-AE4E-875B3AAD087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282083" y="312088"/>
            <a:ext cx="6643009" cy="58422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Vectors</a:t>
            </a: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  <a:p>
            <a:pPr marL="6858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5E7283-454D-4876-941F-4D1A77F860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19" r="14025" b="-2"/>
          <a:stretch/>
        </p:blipFill>
        <p:spPr>
          <a:xfrm>
            <a:off x="277130" y="1716420"/>
            <a:ext cx="3538334" cy="2807873"/>
          </a:xfrm>
          <a:custGeom>
            <a:avLst/>
            <a:gdLst/>
            <a:ahLst/>
            <a:cxnLst/>
            <a:rect l="l" t="t" r="r" b="b"/>
            <a:pathLst>
              <a:path w="6245352" h="4956048">
                <a:moveTo>
                  <a:pt x="534609" y="0"/>
                </a:moveTo>
                <a:lnTo>
                  <a:pt x="6245352" y="0"/>
                </a:lnTo>
                <a:lnTo>
                  <a:pt x="6245352" y="4421439"/>
                </a:lnTo>
                <a:lnTo>
                  <a:pt x="5710743" y="4956048"/>
                </a:lnTo>
                <a:lnTo>
                  <a:pt x="0" y="4956048"/>
                </a:lnTo>
                <a:lnTo>
                  <a:pt x="0" y="534609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03322954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C85BC1-F4C5-4DBE-AE4E-875B3AAD087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282083" y="312088"/>
            <a:ext cx="6643009" cy="58422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Queues</a:t>
            </a: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  <a:p>
            <a:pPr marL="6858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5E7283-454D-4876-941F-4D1A77F860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19" r="14025" b="-2"/>
          <a:stretch/>
        </p:blipFill>
        <p:spPr>
          <a:xfrm>
            <a:off x="277130" y="1716420"/>
            <a:ext cx="3538334" cy="2807873"/>
          </a:xfrm>
          <a:custGeom>
            <a:avLst/>
            <a:gdLst/>
            <a:ahLst/>
            <a:cxnLst/>
            <a:rect l="l" t="t" r="r" b="b"/>
            <a:pathLst>
              <a:path w="6245352" h="4956048">
                <a:moveTo>
                  <a:pt x="534609" y="0"/>
                </a:moveTo>
                <a:lnTo>
                  <a:pt x="6245352" y="0"/>
                </a:lnTo>
                <a:lnTo>
                  <a:pt x="6245352" y="4421439"/>
                </a:lnTo>
                <a:lnTo>
                  <a:pt x="5710743" y="4956048"/>
                </a:lnTo>
                <a:lnTo>
                  <a:pt x="0" y="4956048"/>
                </a:lnTo>
                <a:lnTo>
                  <a:pt x="0" y="534609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38050860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C85BC1-F4C5-4DBE-AE4E-875B3AAD087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282083" y="312088"/>
            <a:ext cx="6643009" cy="58422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Data structures</a:t>
            </a: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  <a:p>
            <a:pPr marL="6858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5E7283-454D-4876-941F-4D1A77F860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19" r="14025" b="-2"/>
          <a:stretch/>
        </p:blipFill>
        <p:spPr>
          <a:xfrm>
            <a:off x="277130" y="1716420"/>
            <a:ext cx="3538334" cy="2807873"/>
          </a:xfrm>
          <a:custGeom>
            <a:avLst/>
            <a:gdLst/>
            <a:ahLst/>
            <a:cxnLst/>
            <a:rect l="l" t="t" r="r" b="b"/>
            <a:pathLst>
              <a:path w="6245352" h="4956048">
                <a:moveTo>
                  <a:pt x="534609" y="0"/>
                </a:moveTo>
                <a:lnTo>
                  <a:pt x="6245352" y="0"/>
                </a:lnTo>
                <a:lnTo>
                  <a:pt x="6245352" y="4421439"/>
                </a:lnTo>
                <a:lnTo>
                  <a:pt x="5710743" y="4956048"/>
                </a:lnTo>
                <a:lnTo>
                  <a:pt x="0" y="4956048"/>
                </a:lnTo>
                <a:lnTo>
                  <a:pt x="0" y="534609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13889655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7370859" y="5757913"/>
            <a:ext cx="4671486" cy="1506384"/>
          </a:xfrm>
          <a:ln>
            <a:noFill/>
          </a:ln>
        </p:spPr>
        <p:txBody>
          <a:bodyPr>
            <a:normAutofit/>
          </a:bodyPr>
          <a:lstStyle/>
          <a:p>
            <a:pPr lvl="0" algn="ctr" defTabSz="914400">
              <a:spcAft>
                <a:spcPts val="0"/>
              </a:spcAft>
              <a:buClrTx/>
              <a:buSzTx/>
              <a:defRPr/>
            </a:pPr>
            <a:r>
              <a:rPr lang="en-US" sz="1100" b="1" dirty="0">
                <a:solidFill>
                  <a:schemeClr val="bg2">
                    <a:lumMod val="50000"/>
                  </a:schemeClr>
                </a:solidFill>
                <a:latin typeface="Arial Narrow" pitchFamily="34" charset="0"/>
              </a:rPr>
              <a:t>E. G. “Gil” Dickens, Jr.</a:t>
            </a:r>
          </a:p>
          <a:p>
            <a:pPr lvl="0" algn="ctr" defTabSz="914400">
              <a:spcAft>
                <a:spcPts val="0"/>
              </a:spcAft>
              <a:buClrTx/>
              <a:buSzTx/>
              <a:defRPr/>
            </a:pPr>
            <a:r>
              <a:rPr lang="en-US" sz="1100" b="1" i="1" dirty="0">
                <a:solidFill>
                  <a:schemeClr val="bg2">
                    <a:lumMod val="50000"/>
                  </a:schemeClr>
                </a:solidFill>
                <a:latin typeface="Arial Narrow" pitchFamily="34" charset="0"/>
              </a:rPr>
              <a:t>President/CEO, AGS LLC</a:t>
            </a:r>
          </a:p>
          <a:p>
            <a:pPr lvl="0" algn="ctr" defTabSz="914400">
              <a:spcAft>
                <a:spcPts val="0"/>
              </a:spcAft>
              <a:buClrTx/>
              <a:buSzTx/>
              <a:defRPr/>
            </a:pPr>
            <a:r>
              <a:rPr lang="en-US" sz="1100" b="1" i="1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A Certified Service Disabled Veteran </a:t>
            </a:r>
          </a:p>
          <a:p>
            <a:pPr lvl="0" algn="ctr" defTabSz="914400">
              <a:spcAft>
                <a:spcPts val="0"/>
              </a:spcAft>
              <a:buClrTx/>
              <a:buSzTx/>
              <a:defRPr/>
            </a:pPr>
            <a:r>
              <a:rPr lang="en-US" sz="1100" b="1" i="1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Owned Small Business</a:t>
            </a:r>
          </a:p>
          <a:p>
            <a:pPr lvl="0" algn="ctr" defTabSz="914400">
              <a:spcAft>
                <a:spcPts val="0"/>
              </a:spcAft>
              <a:buClrTx/>
              <a:buSzTx/>
              <a:defRPr/>
            </a:pPr>
            <a:r>
              <a:rPr lang="en-US" sz="1100" b="1" i="1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(SDVOSB) 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87" y="527537"/>
            <a:ext cx="2711456" cy="1797813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8" name="TextBox 7"/>
          <p:cNvSpPr txBox="1"/>
          <p:nvPr/>
        </p:nvSpPr>
        <p:spPr>
          <a:xfrm>
            <a:off x="2646172" y="346895"/>
            <a:ext cx="5395683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02060"/>
                </a:solidFill>
              </a:rPr>
              <a:t>AGS LLC</a:t>
            </a:r>
          </a:p>
          <a:p>
            <a:pPr algn="ctr"/>
            <a:r>
              <a:rPr lang="en-US" b="1" dirty="0">
                <a:solidFill>
                  <a:srgbClr val="002060"/>
                </a:solidFill>
              </a:rPr>
              <a:t>ANALYTICAL GOVERNMENT SOLUTIONS </a:t>
            </a:r>
          </a:p>
          <a:p>
            <a:pPr algn="ctr"/>
            <a:endParaRPr lang="en-US" sz="1600" dirty="0"/>
          </a:p>
          <a:p>
            <a:pPr algn="ctr"/>
            <a:r>
              <a:rPr lang="en-US" sz="1600" b="1" i="1" dirty="0">
                <a:solidFill>
                  <a:schemeClr val="accent1"/>
                </a:solidFill>
              </a:rPr>
              <a:t>Defensible, highly accurate analytical products and decision analysis for Decision Makers</a:t>
            </a:r>
          </a:p>
        </p:txBody>
      </p:sp>
      <p:sp>
        <p:nvSpPr>
          <p:cNvPr id="10" name="5-Point Star 9"/>
          <p:cNvSpPr/>
          <p:nvPr/>
        </p:nvSpPr>
        <p:spPr>
          <a:xfrm>
            <a:off x="3931270" y="461184"/>
            <a:ext cx="468662" cy="289561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5-Point Star 10"/>
          <p:cNvSpPr/>
          <p:nvPr/>
        </p:nvSpPr>
        <p:spPr>
          <a:xfrm>
            <a:off x="6264396" y="461184"/>
            <a:ext cx="468662" cy="289561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2308" y="145184"/>
            <a:ext cx="2215897" cy="156413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909300" y="6447495"/>
            <a:ext cx="17272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bg1"/>
                </a:solidFill>
              </a:rPr>
              <a:t>V 062419 </a:t>
            </a:r>
            <a:r>
              <a:rPr lang="en-US" sz="1000" b="1" dirty="0" err="1">
                <a:solidFill>
                  <a:schemeClr val="bg1"/>
                </a:solidFill>
              </a:rPr>
              <a:t>egd</a:t>
            </a:r>
            <a:endParaRPr lang="en-US" sz="1000" b="1" dirty="0">
              <a:solidFill>
                <a:schemeClr val="bg1"/>
              </a:solidFill>
            </a:endParaRPr>
          </a:p>
        </p:txBody>
      </p:sp>
      <p:pic>
        <p:nvPicPr>
          <p:cNvPr id="3" name="Picture 2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F3EDB64F-17A4-40F6-AE5E-AC925B84DBC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6224" y="1826273"/>
            <a:ext cx="1835418" cy="1797813"/>
          </a:xfrm>
          <a:prstGeom prst="rect">
            <a:avLst/>
          </a:prstGeom>
        </p:spPr>
      </p:pic>
      <p:sp>
        <p:nvSpPr>
          <p:cNvPr id="12" name="Subtitle 4">
            <a:extLst>
              <a:ext uri="{FF2B5EF4-FFF2-40B4-BE49-F238E27FC236}">
                <a16:creationId xmlns:a16="http://schemas.microsoft.com/office/drawing/2014/main" id="{5DCB2124-89EF-44F3-A671-253902FBB847}"/>
              </a:ext>
            </a:extLst>
          </p:cNvPr>
          <p:cNvSpPr txBox="1">
            <a:spLocks/>
          </p:cNvSpPr>
          <p:nvPr/>
        </p:nvSpPr>
        <p:spPr>
          <a:xfrm>
            <a:off x="195405" y="2725179"/>
            <a:ext cx="8144779" cy="244978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1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 defTabSz="914400">
              <a:spcAft>
                <a:spcPts val="0"/>
              </a:spcAft>
              <a:buClrTx/>
              <a:buSzTx/>
              <a:defRPr/>
            </a:pPr>
            <a:r>
              <a:rPr lang="en-US" sz="3600" b="1" dirty="0">
                <a:solidFill>
                  <a:schemeClr val="tx1"/>
                </a:solidFill>
                <a:latin typeface="Arial Narrow" pitchFamily="34" charset="0"/>
              </a:rPr>
              <a:t>Introduction to C++</a:t>
            </a:r>
          </a:p>
          <a:p>
            <a:pPr algn="ctr" defTabSz="914400">
              <a:spcAft>
                <a:spcPts val="0"/>
              </a:spcAft>
              <a:buClrTx/>
              <a:buSzTx/>
              <a:defRPr/>
            </a:pPr>
            <a:r>
              <a:rPr lang="en-US" sz="3600" b="1" dirty="0">
                <a:solidFill>
                  <a:schemeClr val="tx1"/>
                </a:solidFill>
                <a:latin typeface="Arial Narrow" pitchFamily="34" charset="0"/>
              </a:rPr>
              <a:t>Day 3</a:t>
            </a:r>
          </a:p>
          <a:p>
            <a:pPr algn="ctr" defTabSz="914400">
              <a:spcAft>
                <a:spcPts val="0"/>
              </a:spcAft>
              <a:buClrTx/>
              <a:buSzTx/>
              <a:defRPr/>
            </a:pPr>
            <a:r>
              <a:rPr lang="en-US" sz="3600" b="1" dirty="0">
                <a:solidFill>
                  <a:schemeClr val="tx1"/>
                </a:solidFill>
                <a:latin typeface="Arial Narrow" pitchFamily="34" charset="0"/>
              </a:rPr>
              <a:t>13-17 December 2021</a:t>
            </a:r>
          </a:p>
          <a:p>
            <a:pPr algn="ctr" defTabSz="914400">
              <a:spcAft>
                <a:spcPts val="0"/>
              </a:spcAft>
              <a:buClrTx/>
              <a:buSzTx/>
              <a:defRPr/>
            </a:pPr>
            <a:endParaRPr lang="en-US" sz="3600" b="1" dirty="0">
              <a:solidFill>
                <a:schemeClr val="bg2">
                  <a:lumMod val="50000"/>
                </a:schemeClr>
              </a:solidFill>
              <a:latin typeface="Arial Narrow" pitchFamily="34" charset="0"/>
            </a:endParaRPr>
          </a:p>
          <a:p>
            <a:pPr algn="ctr" defTabSz="914400">
              <a:spcAft>
                <a:spcPts val="0"/>
              </a:spcAft>
              <a:buClrTx/>
              <a:buSzTx/>
              <a:defRPr/>
            </a:pPr>
            <a:endParaRPr lang="en-US" sz="1600" b="1" i="1" dirty="0">
              <a:solidFill>
                <a:schemeClr val="bg2">
                  <a:lumMod val="50000"/>
                </a:schemeClr>
              </a:solidFill>
              <a:latin typeface="Arial Black" panose="020B0A0402010202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6DD0E97-0CA3-40BB-BD46-AF63D474880C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2013" y="1826273"/>
            <a:ext cx="2000500" cy="1684302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Subtitle 4">
            <a:extLst>
              <a:ext uri="{FF2B5EF4-FFF2-40B4-BE49-F238E27FC236}">
                <a16:creationId xmlns:a16="http://schemas.microsoft.com/office/drawing/2014/main" id="{F377E938-4E7F-4486-AC22-3A1B228974EB}"/>
              </a:ext>
            </a:extLst>
          </p:cNvPr>
          <p:cNvSpPr txBox="1">
            <a:spLocks/>
          </p:cNvSpPr>
          <p:nvPr/>
        </p:nvSpPr>
        <p:spPr>
          <a:xfrm>
            <a:off x="117116" y="5643624"/>
            <a:ext cx="4671486" cy="150638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1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 defTabSz="914400">
              <a:spcAft>
                <a:spcPts val="0"/>
              </a:spcAft>
              <a:buClrTx/>
              <a:buSzTx/>
              <a:defRPr/>
            </a:pPr>
            <a:r>
              <a:rPr lang="en-US" sz="1100" b="1" dirty="0">
                <a:solidFill>
                  <a:schemeClr val="bg2">
                    <a:lumMod val="50000"/>
                  </a:schemeClr>
                </a:solidFill>
                <a:latin typeface="Arial Narrow" pitchFamily="34" charset="0"/>
              </a:rPr>
              <a:t>Pat Barton.</a:t>
            </a:r>
          </a:p>
          <a:p>
            <a:pPr algn="ctr" defTabSz="914400">
              <a:spcAft>
                <a:spcPts val="0"/>
              </a:spcAft>
              <a:buClrTx/>
              <a:buSzTx/>
              <a:defRPr/>
            </a:pPr>
            <a:r>
              <a:rPr lang="en-US" sz="1100" b="1" i="1" dirty="0">
                <a:solidFill>
                  <a:schemeClr val="bg2">
                    <a:lumMod val="50000"/>
                  </a:schemeClr>
                </a:solidFill>
                <a:latin typeface="Arial Narrow" pitchFamily="34" charset="0"/>
              </a:rPr>
              <a:t>President/CEO, PES LLC</a:t>
            </a:r>
          </a:p>
          <a:p>
            <a:pPr algn="ctr" defTabSz="914400">
              <a:spcAft>
                <a:spcPts val="0"/>
              </a:spcAft>
              <a:buClrTx/>
              <a:buSzTx/>
              <a:defRPr/>
            </a:pPr>
            <a:endParaRPr lang="en-US" sz="1100" b="1" i="1" dirty="0">
              <a:solidFill>
                <a:schemeClr val="bg2">
                  <a:lumMod val="50000"/>
                </a:schemeClr>
              </a:solidFill>
              <a:latin typeface="Arial Narrow" pitchFamily="34" charset="0"/>
            </a:endParaRPr>
          </a:p>
          <a:p>
            <a:pPr algn="ctr" defTabSz="914400">
              <a:spcAft>
                <a:spcPts val="0"/>
              </a:spcAft>
              <a:buClrTx/>
              <a:buSzTx/>
              <a:defRPr/>
            </a:pPr>
            <a:r>
              <a:rPr lang="en-US" sz="1100" b="1" i="1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A Certified Service Minority </a:t>
            </a:r>
          </a:p>
          <a:p>
            <a:pPr algn="ctr" defTabSz="914400">
              <a:spcAft>
                <a:spcPts val="0"/>
              </a:spcAft>
              <a:buClrTx/>
              <a:buSzTx/>
              <a:defRPr/>
            </a:pPr>
            <a:r>
              <a:rPr lang="en-US" sz="1100" b="1" i="1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Owned Small Business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29044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781BBDC9-2DC6-4959-AC3D-49A5DCB05D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B74BB55-8517-4CFE-9389-81D0E6F81F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38656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3F7C935-E41E-4E8D-91DF-D3BAB9521D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0045" y="4435646"/>
            <a:ext cx="1419541" cy="1660354"/>
            <a:chOff x="10292292" y="2963333"/>
            <a:chExt cx="1896535" cy="2218267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FB64230-1B44-4C76-9885-0BBE5C736C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3F7F181-4FFE-4F8E-A3D0-1A8ECDEFF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190344"/>
              <a:ext cx="1896535" cy="1896533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2066495D-EC57-44E4-8DED-0DC2E07AA2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0E0DA2F2-D672-4417-8072-9ED4FA5CC5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30E8BACB-AEC7-46A5-A3AD-4D1BBE8715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08452CCF-4A27-488A-AAF4-424933CFC9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4212" y="0"/>
            <a:ext cx="4657345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6771B67-8878-4622-83B0-D431C2330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4919" y="685800"/>
            <a:ext cx="3705269" cy="530859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FFFFFF"/>
                </a:solidFill>
              </a:rPr>
              <a:t>DAY 3</a:t>
            </a:r>
            <a:br>
              <a:rPr lang="en-US" sz="3200" b="1" dirty="0">
                <a:solidFill>
                  <a:srgbClr val="FFFFFF"/>
                </a:solidFill>
              </a:rPr>
            </a:br>
            <a:endParaRPr lang="en-US" sz="3200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0106ED-97B4-4414-832B-A48C522F51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6553" y="685800"/>
            <a:ext cx="4754563" cy="5410200"/>
          </a:xfrm>
        </p:spPr>
        <p:txBody>
          <a:bodyPr>
            <a:normAutofit/>
          </a:bodyPr>
          <a:lstStyle/>
          <a:p>
            <a:pPr marL="0" indent="0">
              <a:buSzPct val="100000"/>
              <a:buNone/>
            </a:pPr>
            <a:r>
              <a:rPr lang="en-US" sz="1800" b="1" dirty="0">
                <a:solidFill>
                  <a:srgbClr val="FFFFFF"/>
                </a:solidFill>
              </a:rPr>
              <a:t>Today’s Objectives and Topics</a:t>
            </a:r>
          </a:p>
          <a:p>
            <a:pPr marL="0" indent="0">
              <a:buSzPct val="100000"/>
              <a:buNone/>
            </a:pPr>
            <a:endParaRPr lang="en-US" sz="1800" b="1" dirty="0">
              <a:solidFill>
                <a:srgbClr val="FFFFFF"/>
              </a:solidFill>
            </a:endParaRPr>
          </a:p>
          <a:p>
            <a:pPr>
              <a:buSzPct val="100000"/>
            </a:pPr>
            <a:r>
              <a:rPr lang="en-US" sz="1800" b="1" dirty="0">
                <a:solidFill>
                  <a:srgbClr val="FFFFFF"/>
                </a:solidFill>
              </a:rPr>
              <a:t>Introduction to pointers</a:t>
            </a:r>
          </a:p>
          <a:p>
            <a:pPr>
              <a:buSzPct val="100000"/>
            </a:pPr>
            <a:r>
              <a:rPr lang="en-US" sz="1800" b="1" dirty="0">
                <a:solidFill>
                  <a:srgbClr val="FFFFFF"/>
                </a:solidFill>
              </a:rPr>
              <a:t>Array management and navigation</a:t>
            </a:r>
          </a:p>
          <a:p>
            <a:pPr>
              <a:buSzPct val="100000"/>
            </a:pPr>
            <a:r>
              <a:rPr lang="en-US" sz="1800" b="1" dirty="0">
                <a:solidFill>
                  <a:srgbClr val="FFFFFF"/>
                </a:solidFill>
              </a:rPr>
              <a:t>Handling user input arrays</a:t>
            </a:r>
          </a:p>
          <a:p>
            <a:pPr>
              <a:buSzPct val="100000"/>
            </a:pPr>
            <a:r>
              <a:rPr lang="en-US" sz="1800" b="1" dirty="0">
                <a:solidFill>
                  <a:srgbClr val="FFFFFF"/>
                </a:solidFill>
              </a:rPr>
              <a:t>Flow control with switch statements</a:t>
            </a:r>
          </a:p>
          <a:p>
            <a:pPr>
              <a:buSzPct val="100000"/>
            </a:pPr>
            <a:r>
              <a:rPr lang="en-US" sz="1800" b="1" dirty="0">
                <a:solidFill>
                  <a:srgbClr val="FFFFFF"/>
                </a:solidFill>
              </a:rPr>
              <a:t>Functions types, return values, pointers</a:t>
            </a:r>
          </a:p>
          <a:p>
            <a:pPr>
              <a:buSzPct val="100000"/>
            </a:pPr>
            <a:r>
              <a:rPr lang="en-US" sz="1800" b="1" dirty="0">
                <a:solidFill>
                  <a:srgbClr val="FFFFFF"/>
                </a:solidFill>
              </a:rPr>
              <a:t>Function overloading</a:t>
            </a:r>
          </a:p>
          <a:p>
            <a:pPr>
              <a:buSzPct val="100000"/>
            </a:pPr>
            <a:r>
              <a:rPr lang="en-US" sz="1800" b="1" dirty="0">
                <a:solidFill>
                  <a:srgbClr val="FFFFFF"/>
                </a:solidFill>
              </a:rPr>
              <a:t>Clean code with functions</a:t>
            </a:r>
          </a:p>
          <a:p>
            <a:pPr marL="0" indent="0">
              <a:buSzPct val="100000"/>
              <a:buNone/>
            </a:pPr>
            <a:endParaRPr lang="en-US" sz="1800" b="1" dirty="0">
              <a:solidFill>
                <a:srgbClr val="FFFFFF"/>
              </a:solidFill>
            </a:endParaRPr>
          </a:p>
          <a:p>
            <a:pPr>
              <a:buSzPct val="100000"/>
            </a:pPr>
            <a:endParaRPr lang="en-US" sz="1800" b="1" dirty="0">
              <a:solidFill>
                <a:srgbClr val="FFFFFF"/>
              </a:solidFill>
            </a:endParaRPr>
          </a:p>
          <a:p>
            <a:pPr marL="0" indent="0">
              <a:buSzPct val="100000"/>
              <a:buNone/>
            </a:pPr>
            <a:endParaRPr lang="en-US" sz="1800" b="1" dirty="0">
              <a:solidFill>
                <a:srgbClr val="FFFFFF"/>
              </a:solidFill>
            </a:endParaRPr>
          </a:p>
          <a:p>
            <a:pPr marL="0" indent="0">
              <a:buSzPct val="100000"/>
              <a:buNone/>
            </a:pPr>
            <a:endParaRPr lang="en-US" sz="1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203727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C85BC1-F4C5-4DBE-AE4E-875B3AAD087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282083" y="312088"/>
            <a:ext cx="6643009" cy="58422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Introduction to pointers</a:t>
            </a: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  <a:p>
            <a:pPr marL="6858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A5CD26-42C6-46A7-8537-B5FCE07341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297" r="27043" b="2"/>
          <a:stretch/>
        </p:blipFill>
        <p:spPr>
          <a:xfrm>
            <a:off x="831" y="10"/>
            <a:ext cx="3502025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</p:spTree>
    <p:extLst>
      <p:ext uri="{BB962C8B-B14F-4D97-AF65-F5344CB8AC3E}">
        <p14:creationId xmlns:p14="http://schemas.microsoft.com/office/powerpoint/2010/main" val="207791327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C85BC1-F4C5-4DBE-AE4E-875B3AAD087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282083" y="312088"/>
            <a:ext cx="6643009" cy="58422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Array management and navigation</a:t>
            </a:r>
          </a:p>
          <a:p>
            <a:pPr marL="6858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A5CD26-42C6-46A7-8537-B5FCE07341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297" r="27043" b="2"/>
          <a:stretch/>
        </p:blipFill>
        <p:spPr>
          <a:xfrm>
            <a:off x="831" y="10"/>
            <a:ext cx="3502025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</p:spTree>
    <p:extLst>
      <p:ext uri="{BB962C8B-B14F-4D97-AF65-F5344CB8AC3E}">
        <p14:creationId xmlns:p14="http://schemas.microsoft.com/office/powerpoint/2010/main" val="4826753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C85BC1-F4C5-4DBE-AE4E-875B3AAD087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282083" y="312088"/>
            <a:ext cx="6643009" cy="58422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Handling user input arrays</a:t>
            </a:r>
          </a:p>
          <a:p>
            <a:pPr marL="6858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A5CD26-42C6-46A7-8537-B5FCE07341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297" r="27043" b="2"/>
          <a:stretch/>
        </p:blipFill>
        <p:spPr>
          <a:xfrm>
            <a:off x="831" y="10"/>
            <a:ext cx="3502025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</p:spTree>
    <p:extLst>
      <p:ext uri="{BB962C8B-B14F-4D97-AF65-F5344CB8AC3E}">
        <p14:creationId xmlns:p14="http://schemas.microsoft.com/office/powerpoint/2010/main" val="39381478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C85BC1-F4C5-4DBE-AE4E-875B3AAD087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282083" y="312088"/>
            <a:ext cx="6643009" cy="8548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2000" b="1" u="none" strike="noStrike" dirty="0">
                <a:solidFill>
                  <a:schemeClr val="bg2">
                    <a:lumMod val="75000"/>
                  </a:schemeClr>
                </a:solidFill>
              </a:rPr>
              <a:t>IDE and command line options (discussion)</a:t>
            </a:r>
          </a:p>
          <a:p>
            <a:pPr marL="6858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07001D-8C37-4A9F-A383-103227479C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431" r="22911" b="2"/>
          <a:stretch/>
        </p:blipFill>
        <p:spPr>
          <a:xfrm>
            <a:off x="831" y="10"/>
            <a:ext cx="3502025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FABB49A8-2ACC-4A92-AD04-B98C69BD64A3}"/>
              </a:ext>
            </a:extLst>
          </p:cNvPr>
          <p:cNvGrpSpPr/>
          <p:nvPr/>
        </p:nvGrpSpPr>
        <p:grpSpPr>
          <a:xfrm>
            <a:off x="3869733" y="768086"/>
            <a:ext cx="7953375" cy="1295400"/>
            <a:chOff x="3869733" y="768086"/>
            <a:chExt cx="7953375" cy="129540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4C11A28-6160-43E2-9608-30137B38A36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69733" y="768086"/>
              <a:ext cx="7953375" cy="129540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F4135E3-1FA6-43B2-839A-FADA68194A0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139150" y="1837570"/>
              <a:ext cx="781050" cy="180975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5F921D0-E569-4B19-A9DA-801699AAA8BA}"/>
                </a:ext>
              </a:extLst>
            </p:cNvPr>
            <p:cNvSpPr/>
            <p:nvPr/>
          </p:nvSpPr>
          <p:spPr>
            <a:xfrm>
              <a:off x="7519849" y="1560114"/>
              <a:ext cx="635726" cy="18097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855B940E-B00A-4EF4-A53F-581773C7CC5A}"/>
              </a:ext>
            </a:extLst>
          </p:cNvPr>
          <p:cNvSpPr txBox="1"/>
          <p:nvPr/>
        </p:nvSpPr>
        <p:spPr>
          <a:xfrm>
            <a:off x="4282083" y="2225660"/>
            <a:ext cx="6104708" cy="1384995"/>
          </a:xfrm>
          <a:prstGeom prst="rect">
            <a:avLst/>
          </a:prstGeom>
          <a:noFill/>
          <a:ln>
            <a:solidFill>
              <a:schemeClr val="accent1">
                <a:shade val="50000"/>
                <a:hueMod val="94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400" dirty="0"/>
              <a:t>#  g++ is gnu’s </a:t>
            </a:r>
            <a:r>
              <a:rPr lang="en-US" sz="1400" dirty="0" err="1"/>
              <a:t>c++</a:t>
            </a:r>
            <a:r>
              <a:rPr lang="en-US" sz="1400" dirty="0"/>
              <a:t> compiler</a:t>
            </a:r>
          </a:p>
          <a:p>
            <a:endParaRPr lang="en-US" sz="1400" dirty="0"/>
          </a:p>
          <a:p>
            <a:r>
              <a:rPr lang="en-US" sz="1400" dirty="0"/>
              <a:t>$  g++ -o hello.exe hello.cpp</a:t>
            </a:r>
          </a:p>
          <a:p>
            <a:r>
              <a:rPr lang="en-US" sz="1400" dirty="0"/>
              <a:t>$  ./hello</a:t>
            </a:r>
          </a:p>
          <a:p>
            <a:endParaRPr lang="en-US" sz="1400" dirty="0"/>
          </a:p>
          <a:p>
            <a:r>
              <a:rPr lang="en-US" sz="1400" dirty="0"/>
              <a:t>“Hello World”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2A84657-5FC5-4AA8-87C5-30B0F582E3AC}"/>
              </a:ext>
            </a:extLst>
          </p:cNvPr>
          <p:cNvSpPr txBox="1"/>
          <p:nvPr/>
        </p:nvSpPr>
        <p:spPr>
          <a:xfrm>
            <a:off x="4282083" y="3843145"/>
            <a:ext cx="6104708" cy="2246769"/>
          </a:xfrm>
          <a:prstGeom prst="rect">
            <a:avLst/>
          </a:prstGeom>
          <a:noFill/>
          <a:ln>
            <a:solidFill>
              <a:schemeClr val="accent1">
                <a:shade val="50000"/>
                <a:hueMod val="94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$  g++ -save-temps -o hello.exe hello.cpp</a:t>
            </a:r>
          </a:p>
          <a:p>
            <a:r>
              <a:rPr lang="en-US" sz="1400" dirty="0">
                <a:solidFill>
                  <a:schemeClr val="bg1"/>
                </a:solidFill>
              </a:rPr>
              <a:t>$  ls</a:t>
            </a:r>
          </a:p>
          <a:p>
            <a:endParaRPr lang="en-US" sz="1400" dirty="0">
              <a:solidFill>
                <a:schemeClr val="bg1"/>
              </a:solidFill>
            </a:endParaRPr>
          </a:p>
          <a:p>
            <a:r>
              <a:rPr lang="en-US" sz="1400" dirty="0">
                <a:solidFill>
                  <a:schemeClr val="bg1"/>
                </a:solidFill>
              </a:rPr>
              <a:t>Mode                 </a:t>
            </a:r>
            <a:r>
              <a:rPr lang="en-US" sz="1400" dirty="0" err="1">
                <a:solidFill>
                  <a:schemeClr val="bg1"/>
                </a:solidFill>
              </a:rPr>
              <a:t>LastWriteTime</a:t>
            </a:r>
            <a:r>
              <a:rPr lang="en-US" sz="1400" dirty="0">
                <a:solidFill>
                  <a:schemeClr val="bg1"/>
                </a:solidFill>
              </a:rPr>
              <a:t>         Length Name</a:t>
            </a:r>
          </a:p>
          <a:p>
            <a:r>
              <a:rPr lang="en-US" sz="1400" dirty="0">
                <a:solidFill>
                  <a:schemeClr val="bg1"/>
                </a:solidFill>
              </a:rPr>
              <a:t>----                 -------------         ------ ----</a:t>
            </a:r>
          </a:p>
          <a:p>
            <a:r>
              <a:rPr lang="en-US" sz="1400" dirty="0">
                <a:solidFill>
                  <a:schemeClr val="bg1"/>
                </a:solidFill>
              </a:rPr>
              <a:t>-a----        11/10/2021   1:32 PM             88 hello.cpp</a:t>
            </a:r>
          </a:p>
          <a:p>
            <a:r>
              <a:rPr lang="en-US" sz="1400" dirty="0">
                <a:solidFill>
                  <a:schemeClr val="bg1"/>
                </a:solidFill>
              </a:rPr>
              <a:t>-a----        11/23/2021   1:26 PM         131063 hello.exe</a:t>
            </a:r>
          </a:p>
          <a:p>
            <a:r>
              <a:rPr lang="en-US" sz="1400" dirty="0">
                <a:solidFill>
                  <a:schemeClr val="bg1"/>
                </a:solidFill>
              </a:rPr>
              <a:t>-a----        11/23/2021   1:26 PM         539060 </a:t>
            </a:r>
            <a:r>
              <a:rPr lang="en-US" sz="1400" dirty="0" err="1">
                <a:solidFill>
                  <a:schemeClr val="bg1"/>
                </a:solidFill>
              </a:rPr>
              <a:t>hello.ii</a:t>
            </a:r>
            <a:endParaRPr lang="en-US" sz="1400" dirty="0">
              <a:solidFill>
                <a:schemeClr val="bg1"/>
              </a:solidFill>
            </a:endParaRPr>
          </a:p>
          <a:p>
            <a:r>
              <a:rPr lang="en-US" sz="1400" dirty="0">
                <a:solidFill>
                  <a:schemeClr val="bg1"/>
                </a:solidFill>
              </a:rPr>
              <a:t>-a----        11/23/2021   1:26 PM           1839 </a:t>
            </a:r>
            <a:r>
              <a:rPr lang="en-US" sz="1400" dirty="0" err="1">
                <a:solidFill>
                  <a:schemeClr val="bg1"/>
                </a:solidFill>
              </a:rPr>
              <a:t>hello.o</a:t>
            </a:r>
            <a:endParaRPr lang="en-US" sz="1400" dirty="0">
              <a:solidFill>
                <a:schemeClr val="bg1"/>
              </a:solidFill>
            </a:endParaRPr>
          </a:p>
          <a:p>
            <a:r>
              <a:rPr lang="en-US" sz="1400" dirty="0">
                <a:solidFill>
                  <a:schemeClr val="bg1"/>
                </a:solidFill>
              </a:rPr>
              <a:t>-a----        11/23/2021   1:26 PM           2400 </a:t>
            </a:r>
            <a:r>
              <a:rPr lang="en-US" sz="1400" dirty="0" err="1">
                <a:solidFill>
                  <a:schemeClr val="bg1"/>
                </a:solidFill>
              </a:rPr>
              <a:t>hello.s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BB95B36-AE19-4110-BBE6-0D05C2F77ABC}"/>
              </a:ext>
            </a:extLst>
          </p:cNvPr>
          <p:cNvSpPr txBox="1"/>
          <p:nvPr/>
        </p:nvSpPr>
        <p:spPr>
          <a:xfrm>
            <a:off x="4240550" y="6322404"/>
            <a:ext cx="6104708" cy="307777"/>
          </a:xfrm>
          <a:prstGeom prst="rect">
            <a:avLst/>
          </a:prstGeom>
          <a:noFill/>
          <a:ln>
            <a:solidFill>
              <a:schemeClr val="accent1">
                <a:shade val="50000"/>
                <a:hueMod val="94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400" dirty="0"/>
              <a:t>$  g++ -o hello.exe hello.cpp</a:t>
            </a:r>
          </a:p>
        </p:txBody>
      </p:sp>
    </p:spTree>
    <p:extLst>
      <p:ext uri="{BB962C8B-B14F-4D97-AF65-F5344CB8AC3E}">
        <p14:creationId xmlns:p14="http://schemas.microsoft.com/office/powerpoint/2010/main" val="23207691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C85BC1-F4C5-4DBE-AE4E-875B3AAD087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282083" y="312088"/>
            <a:ext cx="6643009" cy="58422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Flow control with switch statements</a:t>
            </a:r>
          </a:p>
          <a:p>
            <a:pPr marL="6858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A5CD26-42C6-46A7-8537-B5FCE07341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297" r="27043" b="2"/>
          <a:stretch/>
        </p:blipFill>
        <p:spPr>
          <a:xfrm>
            <a:off x="831" y="10"/>
            <a:ext cx="3502025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</p:spTree>
    <p:extLst>
      <p:ext uri="{BB962C8B-B14F-4D97-AF65-F5344CB8AC3E}">
        <p14:creationId xmlns:p14="http://schemas.microsoft.com/office/powerpoint/2010/main" val="120657168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C85BC1-F4C5-4DBE-AE4E-875B3AAD087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282083" y="312088"/>
            <a:ext cx="6643009" cy="58422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Functions types, return values, pointers</a:t>
            </a:r>
          </a:p>
          <a:p>
            <a:pPr marL="6858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A5CD26-42C6-46A7-8537-B5FCE07341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297" r="27043" b="2"/>
          <a:stretch/>
        </p:blipFill>
        <p:spPr>
          <a:xfrm>
            <a:off x="831" y="10"/>
            <a:ext cx="3502025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</p:spTree>
    <p:extLst>
      <p:ext uri="{BB962C8B-B14F-4D97-AF65-F5344CB8AC3E}">
        <p14:creationId xmlns:p14="http://schemas.microsoft.com/office/powerpoint/2010/main" val="271759080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C85BC1-F4C5-4DBE-AE4E-875B3AAD087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282083" y="312088"/>
            <a:ext cx="6643009" cy="58422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Function overloading</a:t>
            </a:r>
          </a:p>
          <a:p>
            <a:pPr marL="6858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A5CD26-42C6-46A7-8537-B5FCE07341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297" r="27043" b="2"/>
          <a:stretch/>
        </p:blipFill>
        <p:spPr>
          <a:xfrm>
            <a:off x="831" y="10"/>
            <a:ext cx="3502025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</p:spTree>
    <p:extLst>
      <p:ext uri="{BB962C8B-B14F-4D97-AF65-F5344CB8AC3E}">
        <p14:creationId xmlns:p14="http://schemas.microsoft.com/office/powerpoint/2010/main" val="223769855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C85BC1-F4C5-4DBE-AE4E-875B3AAD087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282083" y="312088"/>
            <a:ext cx="6643009" cy="58422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Clean code with functions</a:t>
            </a:r>
          </a:p>
          <a:p>
            <a:pPr marL="6858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A5CD26-42C6-46A7-8537-B5FCE07341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297" r="27043" b="2"/>
          <a:stretch/>
        </p:blipFill>
        <p:spPr>
          <a:xfrm>
            <a:off x="831" y="10"/>
            <a:ext cx="3502025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</p:spTree>
    <p:extLst>
      <p:ext uri="{BB962C8B-B14F-4D97-AF65-F5344CB8AC3E}">
        <p14:creationId xmlns:p14="http://schemas.microsoft.com/office/powerpoint/2010/main" val="105893318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C85BC1-F4C5-4DBE-AE4E-875B3AAD087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282083" y="312088"/>
            <a:ext cx="6643009" cy="58422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/>
              <a:t>Standard </a:t>
            </a:r>
            <a:r>
              <a:rPr lang="en-US" b="1" dirty="0"/>
              <a:t>library</a:t>
            </a: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  <a:p>
            <a:pPr marL="6858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A5CD26-42C6-46A7-8537-B5FCE07341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297" r="27043" b="2"/>
          <a:stretch/>
        </p:blipFill>
        <p:spPr>
          <a:xfrm>
            <a:off x="831" y="10"/>
            <a:ext cx="3502025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</p:spTree>
    <p:extLst>
      <p:ext uri="{BB962C8B-B14F-4D97-AF65-F5344CB8AC3E}">
        <p14:creationId xmlns:p14="http://schemas.microsoft.com/office/powerpoint/2010/main" val="44939298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C85BC1-F4C5-4DBE-AE4E-875B3AAD087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282083" y="312088"/>
            <a:ext cx="6643009" cy="58422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/>
              <a:t>Standard </a:t>
            </a:r>
            <a:r>
              <a:rPr lang="en-US" b="1" dirty="0"/>
              <a:t>library</a:t>
            </a: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  <a:p>
            <a:pPr marL="6858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A5CD26-42C6-46A7-8537-B5FCE07341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297" r="27043" b="2"/>
          <a:stretch/>
        </p:blipFill>
        <p:spPr>
          <a:xfrm>
            <a:off x="831" y="10"/>
            <a:ext cx="3502025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</p:spTree>
    <p:extLst>
      <p:ext uri="{BB962C8B-B14F-4D97-AF65-F5344CB8AC3E}">
        <p14:creationId xmlns:p14="http://schemas.microsoft.com/office/powerpoint/2010/main" val="413374536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C85BC1-F4C5-4DBE-AE4E-875B3AAD087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282083" y="312088"/>
            <a:ext cx="6643009" cy="58422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/>
              <a:t>Standard </a:t>
            </a:r>
            <a:r>
              <a:rPr lang="en-US" b="1" dirty="0"/>
              <a:t>library</a:t>
            </a: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  <a:p>
            <a:pPr marL="6858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A5CD26-42C6-46A7-8537-B5FCE07341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297" r="27043" b="2"/>
          <a:stretch/>
        </p:blipFill>
        <p:spPr>
          <a:xfrm>
            <a:off x="831" y="10"/>
            <a:ext cx="3502025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</p:spTree>
    <p:extLst>
      <p:ext uri="{BB962C8B-B14F-4D97-AF65-F5344CB8AC3E}">
        <p14:creationId xmlns:p14="http://schemas.microsoft.com/office/powerpoint/2010/main" val="284020054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C85BC1-F4C5-4DBE-AE4E-875B3AAD087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282083" y="312088"/>
            <a:ext cx="6643009" cy="58422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Standard library</a:t>
            </a: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  <a:p>
            <a:pPr marL="6858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A5CD26-42C6-46A7-8537-B5FCE07341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297" r="27043" b="2"/>
          <a:stretch/>
        </p:blipFill>
        <p:spPr>
          <a:xfrm>
            <a:off x="831" y="10"/>
            <a:ext cx="3502025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</p:spTree>
    <p:extLst>
      <p:ext uri="{BB962C8B-B14F-4D97-AF65-F5344CB8AC3E}">
        <p14:creationId xmlns:p14="http://schemas.microsoft.com/office/powerpoint/2010/main" val="352963108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7370859" y="5757913"/>
            <a:ext cx="4671486" cy="1506384"/>
          </a:xfrm>
          <a:ln>
            <a:noFill/>
          </a:ln>
        </p:spPr>
        <p:txBody>
          <a:bodyPr>
            <a:normAutofit/>
          </a:bodyPr>
          <a:lstStyle/>
          <a:p>
            <a:pPr lvl="0" algn="ctr" defTabSz="914400">
              <a:spcAft>
                <a:spcPts val="0"/>
              </a:spcAft>
              <a:buClrTx/>
              <a:buSzTx/>
              <a:defRPr/>
            </a:pPr>
            <a:r>
              <a:rPr lang="en-US" sz="1100" b="1" dirty="0">
                <a:solidFill>
                  <a:schemeClr val="bg2">
                    <a:lumMod val="50000"/>
                  </a:schemeClr>
                </a:solidFill>
                <a:latin typeface="Arial Narrow" pitchFamily="34" charset="0"/>
              </a:rPr>
              <a:t>E. G. “Gil” Dickens, Jr.</a:t>
            </a:r>
          </a:p>
          <a:p>
            <a:pPr lvl="0" algn="ctr" defTabSz="914400">
              <a:spcAft>
                <a:spcPts val="0"/>
              </a:spcAft>
              <a:buClrTx/>
              <a:buSzTx/>
              <a:defRPr/>
            </a:pPr>
            <a:r>
              <a:rPr lang="en-US" sz="1100" b="1" i="1" dirty="0">
                <a:solidFill>
                  <a:schemeClr val="bg2">
                    <a:lumMod val="50000"/>
                  </a:schemeClr>
                </a:solidFill>
                <a:latin typeface="Arial Narrow" pitchFamily="34" charset="0"/>
              </a:rPr>
              <a:t>President/CEO, AGS LLC</a:t>
            </a:r>
          </a:p>
          <a:p>
            <a:pPr lvl="0" algn="ctr" defTabSz="914400">
              <a:spcAft>
                <a:spcPts val="0"/>
              </a:spcAft>
              <a:buClrTx/>
              <a:buSzTx/>
              <a:defRPr/>
            </a:pPr>
            <a:r>
              <a:rPr lang="en-US" sz="1100" b="1" i="1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A Certified Service Disabled Veteran </a:t>
            </a:r>
          </a:p>
          <a:p>
            <a:pPr lvl="0" algn="ctr" defTabSz="914400">
              <a:spcAft>
                <a:spcPts val="0"/>
              </a:spcAft>
              <a:buClrTx/>
              <a:buSzTx/>
              <a:defRPr/>
            </a:pPr>
            <a:r>
              <a:rPr lang="en-US" sz="1100" b="1" i="1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Owned Small Business</a:t>
            </a:r>
          </a:p>
          <a:p>
            <a:pPr lvl="0" algn="ctr" defTabSz="914400">
              <a:spcAft>
                <a:spcPts val="0"/>
              </a:spcAft>
              <a:buClrTx/>
              <a:buSzTx/>
              <a:defRPr/>
            </a:pPr>
            <a:r>
              <a:rPr lang="en-US" sz="1100" b="1" i="1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(SDVOSB) 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87" y="527537"/>
            <a:ext cx="2711456" cy="1797813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8" name="TextBox 7"/>
          <p:cNvSpPr txBox="1"/>
          <p:nvPr/>
        </p:nvSpPr>
        <p:spPr>
          <a:xfrm>
            <a:off x="2646172" y="346895"/>
            <a:ext cx="5395683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02060"/>
                </a:solidFill>
              </a:rPr>
              <a:t>AGS LLC</a:t>
            </a:r>
          </a:p>
          <a:p>
            <a:pPr algn="ctr"/>
            <a:r>
              <a:rPr lang="en-US" b="1" dirty="0">
                <a:solidFill>
                  <a:srgbClr val="002060"/>
                </a:solidFill>
              </a:rPr>
              <a:t>ANALYTICAL GOVERNMENT SOLUTIONS </a:t>
            </a:r>
          </a:p>
          <a:p>
            <a:pPr algn="ctr"/>
            <a:endParaRPr lang="en-US" sz="1600" dirty="0"/>
          </a:p>
          <a:p>
            <a:pPr algn="ctr"/>
            <a:r>
              <a:rPr lang="en-US" sz="1600" b="1" i="1" dirty="0">
                <a:solidFill>
                  <a:schemeClr val="accent1"/>
                </a:solidFill>
              </a:rPr>
              <a:t>Defensible, highly accurate analytical products and decision analysis for Decision Makers</a:t>
            </a:r>
          </a:p>
        </p:txBody>
      </p:sp>
      <p:sp>
        <p:nvSpPr>
          <p:cNvPr id="10" name="5-Point Star 9"/>
          <p:cNvSpPr/>
          <p:nvPr/>
        </p:nvSpPr>
        <p:spPr>
          <a:xfrm>
            <a:off x="3931270" y="461184"/>
            <a:ext cx="468662" cy="289561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5-Point Star 10"/>
          <p:cNvSpPr/>
          <p:nvPr/>
        </p:nvSpPr>
        <p:spPr>
          <a:xfrm>
            <a:off x="6264396" y="461184"/>
            <a:ext cx="468662" cy="289561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2308" y="145184"/>
            <a:ext cx="2215897" cy="156413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909300" y="6447495"/>
            <a:ext cx="17272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bg1"/>
                </a:solidFill>
              </a:rPr>
              <a:t>V 062419 </a:t>
            </a:r>
            <a:r>
              <a:rPr lang="en-US" sz="1000" b="1" dirty="0" err="1">
                <a:solidFill>
                  <a:schemeClr val="bg1"/>
                </a:solidFill>
              </a:rPr>
              <a:t>egd</a:t>
            </a:r>
            <a:endParaRPr lang="en-US" sz="1000" b="1" dirty="0">
              <a:solidFill>
                <a:schemeClr val="bg1"/>
              </a:solidFill>
            </a:endParaRPr>
          </a:p>
        </p:txBody>
      </p:sp>
      <p:pic>
        <p:nvPicPr>
          <p:cNvPr id="3" name="Picture 2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F3EDB64F-17A4-40F6-AE5E-AC925B84DBC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6224" y="1826273"/>
            <a:ext cx="1835418" cy="1797813"/>
          </a:xfrm>
          <a:prstGeom prst="rect">
            <a:avLst/>
          </a:prstGeom>
        </p:spPr>
      </p:pic>
      <p:sp>
        <p:nvSpPr>
          <p:cNvPr id="12" name="Subtitle 4">
            <a:extLst>
              <a:ext uri="{FF2B5EF4-FFF2-40B4-BE49-F238E27FC236}">
                <a16:creationId xmlns:a16="http://schemas.microsoft.com/office/drawing/2014/main" id="{5DCB2124-89EF-44F3-A671-253902FBB847}"/>
              </a:ext>
            </a:extLst>
          </p:cNvPr>
          <p:cNvSpPr txBox="1">
            <a:spLocks/>
          </p:cNvSpPr>
          <p:nvPr/>
        </p:nvSpPr>
        <p:spPr>
          <a:xfrm>
            <a:off x="195405" y="2725179"/>
            <a:ext cx="8144779" cy="244978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1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 defTabSz="914400">
              <a:spcAft>
                <a:spcPts val="0"/>
              </a:spcAft>
              <a:buClrTx/>
              <a:buSzTx/>
              <a:defRPr/>
            </a:pPr>
            <a:r>
              <a:rPr lang="en-US" sz="3600" b="1" dirty="0">
                <a:solidFill>
                  <a:schemeClr val="tx1"/>
                </a:solidFill>
                <a:latin typeface="Arial Narrow" pitchFamily="34" charset="0"/>
              </a:rPr>
              <a:t>Introduction to C++</a:t>
            </a:r>
          </a:p>
          <a:p>
            <a:pPr algn="ctr" defTabSz="914400">
              <a:spcAft>
                <a:spcPts val="0"/>
              </a:spcAft>
              <a:buClrTx/>
              <a:buSzTx/>
              <a:defRPr/>
            </a:pPr>
            <a:r>
              <a:rPr lang="en-US" sz="3600" b="1" dirty="0">
                <a:solidFill>
                  <a:schemeClr val="tx1"/>
                </a:solidFill>
                <a:latin typeface="Arial Narrow" pitchFamily="34" charset="0"/>
              </a:rPr>
              <a:t>Day 4</a:t>
            </a:r>
          </a:p>
          <a:p>
            <a:pPr algn="ctr" defTabSz="914400">
              <a:spcAft>
                <a:spcPts val="0"/>
              </a:spcAft>
              <a:buClrTx/>
              <a:buSzTx/>
              <a:defRPr/>
            </a:pPr>
            <a:r>
              <a:rPr lang="en-US" sz="3600" b="1" dirty="0">
                <a:solidFill>
                  <a:schemeClr val="tx1"/>
                </a:solidFill>
                <a:latin typeface="Arial Narrow" pitchFamily="34" charset="0"/>
              </a:rPr>
              <a:t>13-17 December 2021</a:t>
            </a:r>
          </a:p>
          <a:p>
            <a:pPr algn="ctr" defTabSz="914400">
              <a:spcAft>
                <a:spcPts val="0"/>
              </a:spcAft>
              <a:buClrTx/>
              <a:buSzTx/>
              <a:defRPr/>
            </a:pPr>
            <a:endParaRPr lang="en-US" sz="3600" b="1" dirty="0">
              <a:solidFill>
                <a:schemeClr val="bg2">
                  <a:lumMod val="50000"/>
                </a:schemeClr>
              </a:solidFill>
              <a:latin typeface="Arial Narrow" pitchFamily="34" charset="0"/>
            </a:endParaRPr>
          </a:p>
          <a:p>
            <a:pPr algn="ctr" defTabSz="914400">
              <a:spcAft>
                <a:spcPts val="0"/>
              </a:spcAft>
              <a:buClrTx/>
              <a:buSzTx/>
              <a:defRPr/>
            </a:pPr>
            <a:endParaRPr lang="en-US" sz="1600" b="1" i="1" dirty="0">
              <a:solidFill>
                <a:schemeClr val="bg2">
                  <a:lumMod val="50000"/>
                </a:schemeClr>
              </a:solidFill>
              <a:latin typeface="Arial Black" panose="020B0A0402010202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6DD0E97-0CA3-40BB-BD46-AF63D474880C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2013" y="1826273"/>
            <a:ext cx="2000500" cy="1684302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Subtitle 4">
            <a:extLst>
              <a:ext uri="{FF2B5EF4-FFF2-40B4-BE49-F238E27FC236}">
                <a16:creationId xmlns:a16="http://schemas.microsoft.com/office/drawing/2014/main" id="{F377E938-4E7F-4486-AC22-3A1B228974EB}"/>
              </a:ext>
            </a:extLst>
          </p:cNvPr>
          <p:cNvSpPr txBox="1">
            <a:spLocks/>
          </p:cNvSpPr>
          <p:nvPr/>
        </p:nvSpPr>
        <p:spPr>
          <a:xfrm>
            <a:off x="117116" y="5643624"/>
            <a:ext cx="4671486" cy="150638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1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 defTabSz="914400">
              <a:spcAft>
                <a:spcPts val="0"/>
              </a:spcAft>
              <a:buClrTx/>
              <a:buSzTx/>
              <a:defRPr/>
            </a:pPr>
            <a:r>
              <a:rPr lang="en-US" sz="1100" b="1" dirty="0">
                <a:solidFill>
                  <a:schemeClr val="bg2">
                    <a:lumMod val="50000"/>
                  </a:schemeClr>
                </a:solidFill>
                <a:latin typeface="Arial Narrow" pitchFamily="34" charset="0"/>
              </a:rPr>
              <a:t>Pat Barton.</a:t>
            </a:r>
          </a:p>
          <a:p>
            <a:pPr algn="ctr" defTabSz="914400">
              <a:spcAft>
                <a:spcPts val="0"/>
              </a:spcAft>
              <a:buClrTx/>
              <a:buSzTx/>
              <a:defRPr/>
            </a:pPr>
            <a:r>
              <a:rPr lang="en-US" sz="1100" b="1" i="1" dirty="0">
                <a:solidFill>
                  <a:schemeClr val="bg2">
                    <a:lumMod val="50000"/>
                  </a:schemeClr>
                </a:solidFill>
                <a:latin typeface="Arial Narrow" pitchFamily="34" charset="0"/>
              </a:rPr>
              <a:t>President/CEO, PES LLC</a:t>
            </a:r>
          </a:p>
          <a:p>
            <a:pPr algn="ctr" defTabSz="914400">
              <a:spcAft>
                <a:spcPts val="0"/>
              </a:spcAft>
              <a:buClrTx/>
              <a:buSzTx/>
              <a:defRPr/>
            </a:pPr>
            <a:endParaRPr lang="en-US" sz="1100" b="1" i="1" dirty="0">
              <a:solidFill>
                <a:schemeClr val="bg2">
                  <a:lumMod val="50000"/>
                </a:schemeClr>
              </a:solidFill>
              <a:latin typeface="Arial Narrow" pitchFamily="34" charset="0"/>
            </a:endParaRPr>
          </a:p>
          <a:p>
            <a:pPr algn="ctr" defTabSz="914400">
              <a:spcAft>
                <a:spcPts val="0"/>
              </a:spcAft>
              <a:buClrTx/>
              <a:buSzTx/>
              <a:defRPr/>
            </a:pPr>
            <a:r>
              <a:rPr lang="en-US" sz="1100" b="1" i="1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A Certified Service Minority </a:t>
            </a:r>
          </a:p>
          <a:p>
            <a:pPr algn="ctr" defTabSz="914400">
              <a:spcAft>
                <a:spcPts val="0"/>
              </a:spcAft>
              <a:buClrTx/>
              <a:buSzTx/>
              <a:defRPr/>
            </a:pPr>
            <a:r>
              <a:rPr lang="en-US" sz="1100" b="1" i="1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Owned Small Business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144601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781BBDC9-2DC6-4959-AC3D-49A5DCB05D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B74BB55-8517-4CFE-9389-81D0E6F81F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38656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3F7C935-E41E-4E8D-91DF-D3BAB9521D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0045" y="4435646"/>
            <a:ext cx="1419541" cy="1660354"/>
            <a:chOff x="10292292" y="2963333"/>
            <a:chExt cx="1896535" cy="2218267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FB64230-1B44-4C76-9885-0BBE5C736C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3F7F181-4FFE-4F8E-A3D0-1A8ECDEFF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190344"/>
              <a:ext cx="1896535" cy="1896533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2066495D-EC57-44E4-8DED-0DC2E07AA2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0E0DA2F2-D672-4417-8072-9ED4FA5CC5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30E8BACB-AEC7-46A5-A3AD-4D1BBE8715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08452CCF-4A27-488A-AAF4-424933CFC9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4212" y="0"/>
            <a:ext cx="4657345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6771B67-8878-4622-83B0-D431C2330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4919" y="685800"/>
            <a:ext cx="3705269" cy="530859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FFFFFF"/>
                </a:solidFill>
              </a:rPr>
              <a:t>DAY 4</a:t>
            </a:r>
            <a:br>
              <a:rPr lang="en-US" sz="3200" b="1" dirty="0">
                <a:solidFill>
                  <a:srgbClr val="FFFFFF"/>
                </a:solidFill>
              </a:rPr>
            </a:br>
            <a:endParaRPr lang="en-US" sz="3200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0106ED-97B4-4414-832B-A48C522F51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6553" y="685800"/>
            <a:ext cx="4754563" cy="5410200"/>
          </a:xfrm>
        </p:spPr>
        <p:txBody>
          <a:bodyPr>
            <a:normAutofit/>
          </a:bodyPr>
          <a:lstStyle/>
          <a:p>
            <a:pPr marL="0" indent="0">
              <a:buSzPct val="100000"/>
              <a:buNone/>
            </a:pPr>
            <a:r>
              <a:rPr lang="en-US" sz="1800" b="1" dirty="0">
                <a:solidFill>
                  <a:srgbClr val="FFFFFF"/>
                </a:solidFill>
              </a:rPr>
              <a:t>Today’s Objectives and Topics</a:t>
            </a:r>
          </a:p>
          <a:p>
            <a:pPr marL="0" indent="0">
              <a:buSzPct val="100000"/>
              <a:buNone/>
            </a:pPr>
            <a:endParaRPr lang="en-US" sz="1800" b="1" dirty="0">
              <a:solidFill>
                <a:srgbClr val="FFFFFF"/>
              </a:solidFill>
            </a:endParaRPr>
          </a:p>
          <a:p>
            <a:pPr>
              <a:buSzPct val="100000"/>
            </a:pPr>
            <a:r>
              <a:rPr lang="en-US" sz="1800" b="1" dirty="0">
                <a:solidFill>
                  <a:srgbClr val="FFFFFF"/>
                </a:solidFill>
              </a:rPr>
              <a:t>Introduction to classes</a:t>
            </a:r>
          </a:p>
          <a:p>
            <a:pPr>
              <a:buSzPct val="100000"/>
            </a:pPr>
            <a:r>
              <a:rPr lang="en-US" sz="1800" b="1" dirty="0">
                <a:solidFill>
                  <a:srgbClr val="FFFFFF"/>
                </a:solidFill>
              </a:rPr>
              <a:t>Functions -&gt; class methods</a:t>
            </a:r>
          </a:p>
          <a:p>
            <a:pPr>
              <a:buSzPct val="100000"/>
            </a:pPr>
            <a:r>
              <a:rPr lang="en-US" sz="1800" b="1" dirty="0">
                <a:solidFill>
                  <a:srgbClr val="FFFFFF"/>
                </a:solidFill>
              </a:rPr>
              <a:t>Variables -&gt; class members</a:t>
            </a:r>
          </a:p>
          <a:p>
            <a:pPr>
              <a:buSzPct val="100000"/>
            </a:pPr>
            <a:r>
              <a:rPr lang="en-US" sz="1800" b="1" dirty="0">
                <a:solidFill>
                  <a:srgbClr val="FFFFFF"/>
                </a:solidFill>
              </a:rPr>
              <a:t>Classes versus instances</a:t>
            </a:r>
          </a:p>
          <a:p>
            <a:pPr>
              <a:buSzPct val="100000"/>
            </a:pPr>
            <a:r>
              <a:rPr lang="en-US" sz="1800" b="1" dirty="0">
                <a:solidFill>
                  <a:srgbClr val="FFFFFF"/>
                </a:solidFill>
              </a:rPr>
              <a:t>Managing instance namespaces</a:t>
            </a:r>
          </a:p>
          <a:p>
            <a:pPr>
              <a:buSzPct val="100000"/>
            </a:pPr>
            <a:r>
              <a:rPr lang="en-US" sz="1800" b="1" dirty="0">
                <a:solidFill>
                  <a:srgbClr val="FFFFFF"/>
                </a:solidFill>
              </a:rPr>
              <a:t>Inheritance</a:t>
            </a:r>
          </a:p>
          <a:p>
            <a:pPr>
              <a:buSzPct val="100000"/>
            </a:pPr>
            <a:r>
              <a:rPr lang="en-US" sz="1800" b="1" dirty="0">
                <a:solidFill>
                  <a:srgbClr val="FFFFFF"/>
                </a:solidFill>
              </a:rPr>
              <a:t>Class constructor overloading</a:t>
            </a:r>
          </a:p>
          <a:p>
            <a:pPr>
              <a:buSzPct val="100000"/>
            </a:pPr>
            <a:endParaRPr lang="en-US" sz="1800" b="1" dirty="0">
              <a:solidFill>
                <a:srgbClr val="FFFFFF"/>
              </a:solidFill>
            </a:endParaRPr>
          </a:p>
          <a:p>
            <a:pPr marL="0" indent="0">
              <a:buSzPct val="100000"/>
              <a:buNone/>
            </a:pPr>
            <a:endParaRPr lang="en-US" sz="1800" b="1" dirty="0">
              <a:solidFill>
                <a:srgbClr val="FFFFFF"/>
              </a:solidFill>
            </a:endParaRPr>
          </a:p>
          <a:p>
            <a:pPr marL="0" indent="0">
              <a:buSzPct val="100000"/>
              <a:buNone/>
            </a:pPr>
            <a:endParaRPr lang="en-US" sz="1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34932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C85BC1-F4C5-4DBE-AE4E-875B3AAD087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282083" y="312089"/>
            <a:ext cx="6643009" cy="9419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In your IDE you may see something like one of these:</a:t>
            </a:r>
          </a:p>
          <a:p>
            <a:pPr marL="6858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07001D-8C37-4A9F-A383-103227479C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431" r="22911" b="2"/>
          <a:stretch/>
        </p:blipFill>
        <p:spPr>
          <a:xfrm>
            <a:off x="831" y="10"/>
            <a:ext cx="3502025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06929A3-2BC1-4207-8EA5-02BD5A1E6E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3587" y="1254034"/>
            <a:ext cx="4118834" cy="329788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6D94848-F090-4832-91F2-374A36D3D2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5558" y="1254034"/>
            <a:ext cx="3772853" cy="3297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03829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Straight Connector 9">
            <a:extLst>
              <a:ext uri="{FF2B5EF4-FFF2-40B4-BE49-F238E27FC236}">
                <a16:creationId xmlns:a16="http://schemas.microsoft.com/office/drawing/2014/main" id="{8FD48FB1-66D8-4676-B0AA-C139A1DB78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11">
            <a:extLst>
              <a:ext uri="{FF2B5EF4-FFF2-40B4-BE49-F238E27FC236}">
                <a16:creationId xmlns:a16="http://schemas.microsoft.com/office/drawing/2014/main" id="{F033F5AE-6728-4F19-8DED-658E674B3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13">
            <a:extLst>
              <a:ext uri="{FF2B5EF4-FFF2-40B4-BE49-F238E27FC236}">
                <a16:creationId xmlns:a16="http://schemas.microsoft.com/office/drawing/2014/main" id="{82C7D74A-18BA-4709-A808-44E8815C4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15">
            <a:extLst>
              <a:ext uri="{FF2B5EF4-FFF2-40B4-BE49-F238E27FC236}">
                <a16:creationId xmlns:a16="http://schemas.microsoft.com/office/drawing/2014/main" id="{B5164A3F-1561-4039-8185-AB0EEB713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17">
            <a:extLst>
              <a:ext uri="{FF2B5EF4-FFF2-40B4-BE49-F238E27FC236}">
                <a16:creationId xmlns:a16="http://schemas.microsoft.com/office/drawing/2014/main" id="{2A35DB53-42BE-460E-9CA1-1294C9846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36" name="Rectangle 19">
            <a:extLst>
              <a:ext uri="{FF2B5EF4-FFF2-40B4-BE49-F238E27FC236}">
                <a16:creationId xmlns:a16="http://schemas.microsoft.com/office/drawing/2014/main" id="{E72AA1E7-7434-43A0-9D05-3C7D3ACC05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close up of a camera&#10;&#10;Description automatically generated with medium confidence">
            <a:extLst>
              <a:ext uri="{FF2B5EF4-FFF2-40B4-BE49-F238E27FC236}">
                <a16:creationId xmlns:a16="http://schemas.microsoft.com/office/drawing/2014/main" id="{60FE5D66-8AA2-4D97-96B1-AD7022EDF6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995" r="25374" b="-1"/>
          <a:stretch/>
        </p:blipFill>
        <p:spPr>
          <a:xfrm>
            <a:off x="7552266" y="10"/>
            <a:ext cx="4639733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grpSp>
        <p:nvGrpSpPr>
          <p:cNvPr id="37" name="Group 21">
            <a:extLst>
              <a:ext uri="{FF2B5EF4-FFF2-40B4-BE49-F238E27FC236}">
                <a16:creationId xmlns:a16="http://schemas.microsoft.com/office/drawing/2014/main" id="{466FBB0E-B024-4E3B-9BBD-FF15FC76B6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08170" y="8467"/>
            <a:ext cx="6080656" cy="6163733"/>
            <a:chOff x="6108170" y="8467"/>
            <a:chExt cx="6080656" cy="6163733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55FA0039-AB97-4DC9-AF4A-AB64CB39F0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8228012" y="8467"/>
              <a:ext cx="3810000" cy="3810000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23">
              <a:extLst>
                <a:ext uri="{FF2B5EF4-FFF2-40B4-BE49-F238E27FC236}">
                  <a16:creationId xmlns:a16="http://schemas.microsoft.com/office/drawing/2014/main" id="{A1E5249B-CC4D-4AE0-A6CD-03FE6A9EEC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6108170" y="91545"/>
              <a:ext cx="6080655" cy="6080655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CD40048-2612-4C61-8A89-7A71FE462B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235825" y="228600"/>
              <a:ext cx="4953000" cy="4953000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8BD33E3D-C961-4FE1-8880-F55180E2A5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335837" y="32278"/>
              <a:ext cx="4852989" cy="4852989"/>
            </a:xfrm>
            <a:prstGeom prst="line">
              <a:avLst/>
            </a:prstGeom>
            <a:ln w="3175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D2266163-3A62-4B10-A0CF-FA0701FC8A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845426" y="609601"/>
              <a:ext cx="4343399" cy="4343399"/>
            </a:xfrm>
            <a:prstGeom prst="line">
              <a:avLst/>
            </a:prstGeom>
            <a:ln w="3175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50DFBD52-E264-46BC-97FA-FFD9B52E1D2A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34607" y="316064"/>
            <a:ext cx="6643009" cy="58422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Introduction to classes</a:t>
            </a: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417631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Straight Connector 9">
            <a:extLst>
              <a:ext uri="{FF2B5EF4-FFF2-40B4-BE49-F238E27FC236}">
                <a16:creationId xmlns:a16="http://schemas.microsoft.com/office/drawing/2014/main" id="{8FD48FB1-66D8-4676-B0AA-C139A1DB78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11">
            <a:extLst>
              <a:ext uri="{FF2B5EF4-FFF2-40B4-BE49-F238E27FC236}">
                <a16:creationId xmlns:a16="http://schemas.microsoft.com/office/drawing/2014/main" id="{F033F5AE-6728-4F19-8DED-658E674B3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13">
            <a:extLst>
              <a:ext uri="{FF2B5EF4-FFF2-40B4-BE49-F238E27FC236}">
                <a16:creationId xmlns:a16="http://schemas.microsoft.com/office/drawing/2014/main" id="{82C7D74A-18BA-4709-A808-44E8815C4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15">
            <a:extLst>
              <a:ext uri="{FF2B5EF4-FFF2-40B4-BE49-F238E27FC236}">
                <a16:creationId xmlns:a16="http://schemas.microsoft.com/office/drawing/2014/main" id="{B5164A3F-1561-4039-8185-AB0EEB713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17">
            <a:extLst>
              <a:ext uri="{FF2B5EF4-FFF2-40B4-BE49-F238E27FC236}">
                <a16:creationId xmlns:a16="http://schemas.microsoft.com/office/drawing/2014/main" id="{2A35DB53-42BE-460E-9CA1-1294C9846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36" name="Rectangle 19">
            <a:extLst>
              <a:ext uri="{FF2B5EF4-FFF2-40B4-BE49-F238E27FC236}">
                <a16:creationId xmlns:a16="http://schemas.microsoft.com/office/drawing/2014/main" id="{E72AA1E7-7434-43A0-9D05-3C7D3ACC05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close up of a camera&#10;&#10;Description automatically generated with medium confidence">
            <a:extLst>
              <a:ext uri="{FF2B5EF4-FFF2-40B4-BE49-F238E27FC236}">
                <a16:creationId xmlns:a16="http://schemas.microsoft.com/office/drawing/2014/main" id="{60FE5D66-8AA2-4D97-96B1-AD7022EDF6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995" r="25374" b="-1"/>
          <a:stretch/>
        </p:blipFill>
        <p:spPr>
          <a:xfrm>
            <a:off x="7552266" y="10"/>
            <a:ext cx="4639733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grpSp>
        <p:nvGrpSpPr>
          <p:cNvPr id="37" name="Group 21">
            <a:extLst>
              <a:ext uri="{FF2B5EF4-FFF2-40B4-BE49-F238E27FC236}">
                <a16:creationId xmlns:a16="http://schemas.microsoft.com/office/drawing/2014/main" id="{466FBB0E-B024-4E3B-9BBD-FF15FC76B6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08170" y="8467"/>
            <a:ext cx="6080656" cy="6163733"/>
            <a:chOff x="6108170" y="8467"/>
            <a:chExt cx="6080656" cy="6163733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55FA0039-AB97-4DC9-AF4A-AB64CB39F0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8228012" y="8467"/>
              <a:ext cx="3810000" cy="3810000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23">
              <a:extLst>
                <a:ext uri="{FF2B5EF4-FFF2-40B4-BE49-F238E27FC236}">
                  <a16:creationId xmlns:a16="http://schemas.microsoft.com/office/drawing/2014/main" id="{A1E5249B-CC4D-4AE0-A6CD-03FE6A9EEC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6108170" y="91545"/>
              <a:ext cx="6080655" cy="6080655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CD40048-2612-4C61-8A89-7A71FE462B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235825" y="228600"/>
              <a:ext cx="4953000" cy="4953000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8BD33E3D-C961-4FE1-8880-F55180E2A5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335837" y="32278"/>
              <a:ext cx="4852989" cy="4852989"/>
            </a:xfrm>
            <a:prstGeom prst="line">
              <a:avLst/>
            </a:prstGeom>
            <a:ln w="3175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D2266163-3A62-4B10-A0CF-FA0701FC8A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845426" y="609601"/>
              <a:ext cx="4343399" cy="4343399"/>
            </a:xfrm>
            <a:prstGeom prst="line">
              <a:avLst/>
            </a:prstGeom>
            <a:ln w="3175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50DFBD52-E264-46BC-97FA-FFD9B52E1D2A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34607" y="316064"/>
            <a:ext cx="6643009" cy="58422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Functions -&gt; Class methods</a:t>
            </a: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764933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Straight Connector 9">
            <a:extLst>
              <a:ext uri="{FF2B5EF4-FFF2-40B4-BE49-F238E27FC236}">
                <a16:creationId xmlns:a16="http://schemas.microsoft.com/office/drawing/2014/main" id="{8FD48FB1-66D8-4676-B0AA-C139A1DB78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11">
            <a:extLst>
              <a:ext uri="{FF2B5EF4-FFF2-40B4-BE49-F238E27FC236}">
                <a16:creationId xmlns:a16="http://schemas.microsoft.com/office/drawing/2014/main" id="{F033F5AE-6728-4F19-8DED-658E674B3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13">
            <a:extLst>
              <a:ext uri="{FF2B5EF4-FFF2-40B4-BE49-F238E27FC236}">
                <a16:creationId xmlns:a16="http://schemas.microsoft.com/office/drawing/2014/main" id="{82C7D74A-18BA-4709-A808-44E8815C4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15">
            <a:extLst>
              <a:ext uri="{FF2B5EF4-FFF2-40B4-BE49-F238E27FC236}">
                <a16:creationId xmlns:a16="http://schemas.microsoft.com/office/drawing/2014/main" id="{B5164A3F-1561-4039-8185-AB0EEB713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17">
            <a:extLst>
              <a:ext uri="{FF2B5EF4-FFF2-40B4-BE49-F238E27FC236}">
                <a16:creationId xmlns:a16="http://schemas.microsoft.com/office/drawing/2014/main" id="{2A35DB53-42BE-460E-9CA1-1294C9846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36" name="Rectangle 19">
            <a:extLst>
              <a:ext uri="{FF2B5EF4-FFF2-40B4-BE49-F238E27FC236}">
                <a16:creationId xmlns:a16="http://schemas.microsoft.com/office/drawing/2014/main" id="{E72AA1E7-7434-43A0-9D05-3C7D3ACC05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close up of a camera&#10;&#10;Description automatically generated with medium confidence">
            <a:extLst>
              <a:ext uri="{FF2B5EF4-FFF2-40B4-BE49-F238E27FC236}">
                <a16:creationId xmlns:a16="http://schemas.microsoft.com/office/drawing/2014/main" id="{60FE5D66-8AA2-4D97-96B1-AD7022EDF6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995" r="25374" b="-1"/>
          <a:stretch/>
        </p:blipFill>
        <p:spPr>
          <a:xfrm>
            <a:off x="7552266" y="10"/>
            <a:ext cx="4639733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grpSp>
        <p:nvGrpSpPr>
          <p:cNvPr id="37" name="Group 21">
            <a:extLst>
              <a:ext uri="{FF2B5EF4-FFF2-40B4-BE49-F238E27FC236}">
                <a16:creationId xmlns:a16="http://schemas.microsoft.com/office/drawing/2014/main" id="{466FBB0E-B024-4E3B-9BBD-FF15FC76B6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08170" y="8467"/>
            <a:ext cx="6080656" cy="6163733"/>
            <a:chOff x="6108170" y="8467"/>
            <a:chExt cx="6080656" cy="6163733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55FA0039-AB97-4DC9-AF4A-AB64CB39F0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8228012" y="8467"/>
              <a:ext cx="3810000" cy="3810000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23">
              <a:extLst>
                <a:ext uri="{FF2B5EF4-FFF2-40B4-BE49-F238E27FC236}">
                  <a16:creationId xmlns:a16="http://schemas.microsoft.com/office/drawing/2014/main" id="{A1E5249B-CC4D-4AE0-A6CD-03FE6A9EEC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6108170" y="91545"/>
              <a:ext cx="6080655" cy="6080655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CD40048-2612-4C61-8A89-7A71FE462B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235825" y="228600"/>
              <a:ext cx="4953000" cy="4953000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8BD33E3D-C961-4FE1-8880-F55180E2A5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335837" y="32278"/>
              <a:ext cx="4852989" cy="4852989"/>
            </a:xfrm>
            <a:prstGeom prst="line">
              <a:avLst/>
            </a:prstGeom>
            <a:ln w="3175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D2266163-3A62-4B10-A0CF-FA0701FC8A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845426" y="609601"/>
              <a:ext cx="4343399" cy="4343399"/>
            </a:xfrm>
            <a:prstGeom prst="line">
              <a:avLst/>
            </a:prstGeom>
            <a:ln w="3175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50DFBD52-E264-46BC-97FA-FFD9B52E1D2A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34607" y="316064"/>
            <a:ext cx="6643009" cy="58422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Variables -&gt; class members</a:t>
            </a: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822509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Straight Connector 9">
            <a:extLst>
              <a:ext uri="{FF2B5EF4-FFF2-40B4-BE49-F238E27FC236}">
                <a16:creationId xmlns:a16="http://schemas.microsoft.com/office/drawing/2014/main" id="{8FD48FB1-66D8-4676-B0AA-C139A1DB78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11">
            <a:extLst>
              <a:ext uri="{FF2B5EF4-FFF2-40B4-BE49-F238E27FC236}">
                <a16:creationId xmlns:a16="http://schemas.microsoft.com/office/drawing/2014/main" id="{F033F5AE-6728-4F19-8DED-658E674B3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13">
            <a:extLst>
              <a:ext uri="{FF2B5EF4-FFF2-40B4-BE49-F238E27FC236}">
                <a16:creationId xmlns:a16="http://schemas.microsoft.com/office/drawing/2014/main" id="{82C7D74A-18BA-4709-A808-44E8815C4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15">
            <a:extLst>
              <a:ext uri="{FF2B5EF4-FFF2-40B4-BE49-F238E27FC236}">
                <a16:creationId xmlns:a16="http://schemas.microsoft.com/office/drawing/2014/main" id="{B5164A3F-1561-4039-8185-AB0EEB713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17">
            <a:extLst>
              <a:ext uri="{FF2B5EF4-FFF2-40B4-BE49-F238E27FC236}">
                <a16:creationId xmlns:a16="http://schemas.microsoft.com/office/drawing/2014/main" id="{2A35DB53-42BE-460E-9CA1-1294C9846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36" name="Rectangle 19">
            <a:extLst>
              <a:ext uri="{FF2B5EF4-FFF2-40B4-BE49-F238E27FC236}">
                <a16:creationId xmlns:a16="http://schemas.microsoft.com/office/drawing/2014/main" id="{E72AA1E7-7434-43A0-9D05-3C7D3ACC05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close up of a camera&#10;&#10;Description automatically generated with medium confidence">
            <a:extLst>
              <a:ext uri="{FF2B5EF4-FFF2-40B4-BE49-F238E27FC236}">
                <a16:creationId xmlns:a16="http://schemas.microsoft.com/office/drawing/2014/main" id="{60FE5D66-8AA2-4D97-96B1-AD7022EDF6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995" r="25374" b="-1"/>
          <a:stretch/>
        </p:blipFill>
        <p:spPr>
          <a:xfrm>
            <a:off x="7552266" y="10"/>
            <a:ext cx="4639733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grpSp>
        <p:nvGrpSpPr>
          <p:cNvPr id="37" name="Group 21">
            <a:extLst>
              <a:ext uri="{FF2B5EF4-FFF2-40B4-BE49-F238E27FC236}">
                <a16:creationId xmlns:a16="http://schemas.microsoft.com/office/drawing/2014/main" id="{466FBB0E-B024-4E3B-9BBD-FF15FC76B6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08170" y="8467"/>
            <a:ext cx="6080656" cy="6163733"/>
            <a:chOff x="6108170" y="8467"/>
            <a:chExt cx="6080656" cy="6163733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55FA0039-AB97-4DC9-AF4A-AB64CB39F0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8228012" y="8467"/>
              <a:ext cx="3810000" cy="3810000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23">
              <a:extLst>
                <a:ext uri="{FF2B5EF4-FFF2-40B4-BE49-F238E27FC236}">
                  <a16:creationId xmlns:a16="http://schemas.microsoft.com/office/drawing/2014/main" id="{A1E5249B-CC4D-4AE0-A6CD-03FE6A9EEC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6108170" y="91545"/>
              <a:ext cx="6080655" cy="6080655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CD40048-2612-4C61-8A89-7A71FE462B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235825" y="228600"/>
              <a:ext cx="4953000" cy="4953000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8BD33E3D-C961-4FE1-8880-F55180E2A5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335837" y="32278"/>
              <a:ext cx="4852989" cy="4852989"/>
            </a:xfrm>
            <a:prstGeom prst="line">
              <a:avLst/>
            </a:prstGeom>
            <a:ln w="3175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D2266163-3A62-4B10-A0CF-FA0701FC8A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845426" y="609601"/>
              <a:ext cx="4343399" cy="4343399"/>
            </a:xfrm>
            <a:prstGeom prst="line">
              <a:avLst/>
            </a:prstGeom>
            <a:ln w="3175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50DFBD52-E264-46BC-97FA-FFD9B52E1D2A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34607" y="316064"/>
            <a:ext cx="6643009" cy="58422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Classes versus instances</a:t>
            </a: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268067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Straight Connector 9">
            <a:extLst>
              <a:ext uri="{FF2B5EF4-FFF2-40B4-BE49-F238E27FC236}">
                <a16:creationId xmlns:a16="http://schemas.microsoft.com/office/drawing/2014/main" id="{8FD48FB1-66D8-4676-B0AA-C139A1DB78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11">
            <a:extLst>
              <a:ext uri="{FF2B5EF4-FFF2-40B4-BE49-F238E27FC236}">
                <a16:creationId xmlns:a16="http://schemas.microsoft.com/office/drawing/2014/main" id="{F033F5AE-6728-4F19-8DED-658E674B3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13">
            <a:extLst>
              <a:ext uri="{FF2B5EF4-FFF2-40B4-BE49-F238E27FC236}">
                <a16:creationId xmlns:a16="http://schemas.microsoft.com/office/drawing/2014/main" id="{82C7D74A-18BA-4709-A808-44E8815C4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15">
            <a:extLst>
              <a:ext uri="{FF2B5EF4-FFF2-40B4-BE49-F238E27FC236}">
                <a16:creationId xmlns:a16="http://schemas.microsoft.com/office/drawing/2014/main" id="{B5164A3F-1561-4039-8185-AB0EEB713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17">
            <a:extLst>
              <a:ext uri="{FF2B5EF4-FFF2-40B4-BE49-F238E27FC236}">
                <a16:creationId xmlns:a16="http://schemas.microsoft.com/office/drawing/2014/main" id="{2A35DB53-42BE-460E-9CA1-1294C9846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36" name="Rectangle 19">
            <a:extLst>
              <a:ext uri="{FF2B5EF4-FFF2-40B4-BE49-F238E27FC236}">
                <a16:creationId xmlns:a16="http://schemas.microsoft.com/office/drawing/2014/main" id="{E72AA1E7-7434-43A0-9D05-3C7D3ACC05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close up of a camera&#10;&#10;Description automatically generated with medium confidence">
            <a:extLst>
              <a:ext uri="{FF2B5EF4-FFF2-40B4-BE49-F238E27FC236}">
                <a16:creationId xmlns:a16="http://schemas.microsoft.com/office/drawing/2014/main" id="{60FE5D66-8AA2-4D97-96B1-AD7022EDF6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995" r="25374" b="-1"/>
          <a:stretch/>
        </p:blipFill>
        <p:spPr>
          <a:xfrm>
            <a:off x="7552266" y="10"/>
            <a:ext cx="4639733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grpSp>
        <p:nvGrpSpPr>
          <p:cNvPr id="37" name="Group 21">
            <a:extLst>
              <a:ext uri="{FF2B5EF4-FFF2-40B4-BE49-F238E27FC236}">
                <a16:creationId xmlns:a16="http://schemas.microsoft.com/office/drawing/2014/main" id="{466FBB0E-B024-4E3B-9BBD-FF15FC76B6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08170" y="8467"/>
            <a:ext cx="6080656" cy="6163733"/>
            <a:chOff x="6108170" y="8467"/>
            <a:chExt cx="6080656" cy="6163733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55FA0039-AB97-4DC9-AF4A-AB64CB39F0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8228012" y="8467"/>
              <a:ext cx="3810000" cy="3810000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23">
              <a:extLst>
                <a:ext uri="{FF2B5EF4-FFF2-40B4-BE49-F238E27FC236}">
                  <a16:creationId xmlns:a16="http://schemas.microsoft.com/office/drawing/2014/main" id="{A1E5249B-CC4D-4AE0-A6CD-03FE6A9EEC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6108170" y="91545"/>
              <a:ext cx="6080655" cy="6080655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CD40048-2612-4C61-8A89-7A71FE462B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235825" y="228600"/>
              <a:ext cx="4953000" cy="4953000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8BD33E3D-C961-4FE1-8880-F55180E2A5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335837" y="32278"/>
              <a:ext cx="4852989" cy="4852989"/>
            </a:xfrm>
            <a:prstGeom prst="line">
              <a:avLst/>
            </a:prstGeom>
            <a:ln w="3175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D2266163-3A62-4B10-A0CF-FA0701FC8A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845426" y="609601"/>
              <a:ext cx="4343399" cy="4343399"/>
            </a:xfrm>
            <a:prstGeom prst="line">
              <a:avLst/>
            </a:prstGeom>
            <a:ln w="3175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50DFBD52-E264-46BC-97FA-FFD9B52E1D2A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34607" y="316064"/>
            <a:ext cx="6643009" cy="58422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Managing instance namespaces</a:t>
            </a: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486735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Straight Connector 9">
            <a:extLst>
              <a:ext uri="{FF2B5EF4-FFF2-40B4-BE49-F238E27FC236}">
                <a16:creationId xmlns:a16="http://schemas.microsoft.com/office/drawing/2014/main" id="{8FD48FB1-66D8-4676-B0AA-C139A1DB78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11">
            <a:extLst>
              <a:ext uri="{FF2B5EF4-FFF2-40B4-BE49-F238E27FC236}">
                <a16:creationId xmlns:a16="http://schemas.microsoft.com/office/drawing/2014/main" id="{F033F5AE-6728-4F19-8DED-658E674B3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13">
            <a:extLst>
              <a:ext uri="{FF2B5EF4-FFF2-40B4-BE49-F238E27FC236}">
                <a16:creationId xmlns:a16="http://schemas.microsoft.com/office/drawing/2014/main" id="{82C7D74A-18BA-4709-A808-44E8815C4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15">
            <a:extLst>
              <a:ext uri="{FF2B5EF4-FFF2-40B4-BE49-F238E27FC236}">
                <a16:creationId xmlns:a16="http://schemas.microsoft.com/office/drawing/2014/main" id="{B5164A3F-1561-4039-8185-AB0EEB713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17">
            <a:extLst>
              <a:ext uri="{FF2B5EF4-FFF2-40B4-BE49-F238E27FC236}">
                <a16:creationId xmlns:a16="http://schemas.microsoft.com/office/drawing/2014/main" id="{2A35DB53-42BE-460E-9CA1-1294C9846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36" name="Rectangle 19">
            <a:extLst>
              <a:ext uri="{FF2B5EF4-FFF2-40B4-BE49-F238E27FC236}">
                <a16:creationId xmlns:a16="http://schemas.microsoft.com/office/drawing/2014/main" id="{E72AA1E7-7434-43A0-9D05-3C7D3ACC05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close up of a camera&#10;&#10;Description automatically generated with medium confidence">
            <a:extLst>
              <a:ext uri="{FF2B5EF4-FFF2-40B4-BE49-F238E27FC236}">
                <a16:creationId xmlns:a16="http://schemas.microsoft.com/office/drawing/2014/main" id="{60FE5D66-8AA2-4D97-96B1-AD7022EDF6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995" r="25374" b="-1"/>
          <a:stretch/>
        </p:blipFill>
        <p:spPr>
          <a:xfrm>
            <a:off x="7552266" y="10"/>
            <a:ext cx="4639733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grpSp>
        <p:nvGrpSpPr>
          <p:cNvPr id="37" name="Group 21">
            <a:extLst>
              <a:ext uri="{FF2B5EF4-FFF2-40B4-BE49-F238E27FC236}">
                <a16:creationId xmlns:a16="http://schemas.microsoft.com/office/drawing/2014/main" id="{466FBB0E-B024-4E3B-9BBD-FF15FC76B6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08170" y="8467"/>
            <a:ext cx="6080656" cy="6163733"/>
            <a:chOff x="6108170" y="8467"/>
            <a:chExt cx="6080656" cy="6163733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55FA0039-AB97-4DC9-AF4A-AB64CB39F0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8228012" y="8467"/>
              <a:ext cx="3810000" cy="3810000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23">
              <a:extLst>
                <a:ext uri="{FF2B5EF4-FFF2-40B4-BE49-F238E27FC236}">
                  <a16:creationId xmlns:a16="http://schemas.microsoft.com/office/drawing/2014/main" id="{A1E5249B-CC4D-4AE0-A6CD-03FE6A9EEC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6108170" y="91545"/>
              <a:ext cx="6080655" cy="6080655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CD40048-2612-4C61-8A89-7A71FE462B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235825" y="228600"/>
              <a:ext cx="4953000" cy="4953000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8BD33E3D-C961-4FE1-8880-F55180E2A5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335837" y="32278"/>
              <a:ext cx="4852989" cy="4852989"/>
            </a:xfrm>
            <a:prstGeom prst="line">
              <a:avLst/>
            </a:prstGeom>
            <a:ln w="3175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D2266163-3A62-4B10-A0CF-FA0701FC8A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845426" y="609601"/>
              <a:ext cx="4343399" cy="4343399"/>
            </a:xfrm>
            <a:prstGeom prst="line">
              <a:avLst/>
            </a:prstGeom>
            <a:ln w="3175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50DFBD52-E264-46BC-97FA-FFD9B52E1D2A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34607" y="316064"/>
            <a:ext cx="6643009" cy="58422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Inheritance</a:t>
            </a: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369303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Straight Connector 9">
            <a:extLst>
              <a:ext uri="{FF2B5EF4-FFF2-40B4-BE49-F238E27FC236}">
                <a16:creationId xmlns:a16="http://schemas.microsoft.com/office/drawing/2014/main" id="{8FD48FB1-66D8-4676-B0AA-C139A1DB78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11">
            <a:extLst>
              <a:ext uri="{FF2B5EF4-FFF2-40B4-BE49-F238E27FC236}">
                <a16:creationId xmlns:a16="http://schemas.microsoft.com/office/drawing/2014/main" id="{F033F5AE-6728-4F19-8DED-658E674B3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13">
            <a:extLst>
              <a:ext uri="{FF2B5EF4-FFF2-40B4-BE49-F238E27FC236}">
                <a16:creationId xmlns:a16="http://schemas.microsoft.com/office/drawing/2014/main" id="{82C7D74A-18BA-4709-A808-44E8815C4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15">
            <a:extLst>
              <a:ext uri="{FF2B5EF4-FFF2-40B4-BE49-F238E27FC236}">
                <a16:creationId xmlns:a16="http://schemas.microsoft.com/office/drawing/2014/main" id="{B5164A3F-1561-4039-8185-AB0EEB713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17">
            <a:extLst>
              <a:ext uri="{FF2B5EF4-FFF2-40B4-BE49-F238E27FC236}">
                <a16:creationId xmlns:a16="http://schemas.microsoft.com/office/drawing/2014/main" id="{2A35DB53-42BE-460E-9CA1-1294C9846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36" name="Rectangle 19">
            <a:extLst>
              <a:ext uri="{FF2B5EF4-FFF2-40B4-BE49-F238E27FC236}">
                <a16:creationId xmlns:a16="http://schemas.microsoft.com/office/drawing/2014/main" id="{E72AA1E7-7434-43A0-9D05-3C7D3ACC05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close up of a camera&#10;&#10;Description automatically generated with medium confidence">
            <a:extLst>
              <a:ext uri="{FF2B5EF4-FFF2-40B4-BE49-F238E27FC236}">
                <a16:creationId xmlns:a16="http://schemas.microsoft.com/office/drawing/2014/main" id="{60FE5D66-8AA2-4D97-96B1-AD7022EDF6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995" r="25374" b="-1"/>
          <a:stretch/>
        </p:blipFill>
        <p:spPr>
          <a:xfrm>
            <a:off x="7552266" y="10"/>
            <a:ext cx="4639733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grpSp>
        <p:nvGrpSpPr>
          <p:cNvPr id="37" name="Group 21">
            <a:extLst>
              <a:ext uri="{FF2B5EF4-FFF2-40B4-BE49-F238E27FC236}">
                <a16:creationId xmlns:a16="http://schemas.microsoft.com/office/drawing/2014/main" id="{466FBB0E-B024-4E3B-9BBD-FF15FC76B6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08170" y="8467"/>
            <a:ext cx="6080656" cy="6163733"/>
            <a:chOff x="6108170" y="8467"/>
            <a:chExt cx="6080656" cy="6163733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55FA0039-AB97-4DC9-AF4A-AB64CB39F0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8228012" y="8467"/>
              <a:ext cx="3810000" cy="3810000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23">
              <a:extLst>
                <a:ext uri="{FF2B5EF4-FFF2-40B4-BE49-F238E27FC236}">
                  <a16:creationId xmlns:a16="http://schemas.microsoft.com/office/drawing/2014/main" id="{A1E5249B-CC4D-4AE0-A6CD-03FE6A9EEC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6108170" y="91545"/>
              <a:ext cx="6080655" cy="6080655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CD40048-2612-4C61-8A89-7A71FE462B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235825" y="228600"/>
              <a:ext cx="4953000" cy="4953000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8BD33E3D-C961-4FE1-8880-F55180E2A5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335837" y="32278"/>
              <a:ext cx="4852989" cy="4852989"/>
            </a:xfrm>
            <a:prstGeom prst="line">
              <a:avLst/>
            </a:prstGeom>
            <a:ln w="3175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D2266163-3A62-4B10-A0CF-FA0701FC8A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845426" y="609601"/>
              <a:ext cx="4343399" cy="4343399"/>
            </a:xfrm>
            <a:prstGeom prst="line">
              <a:avLst/>
            </a:prstGeom>
            <a:ln w="3175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50DFBD52-E264-46BC-97FA-FFD9B52E1D2A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34607" y="316064"/>
            <a:ext cx="6643009" cy="58422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Class constructor overloading</a:t>
            </a: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461340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Straight Connector 9">
            <a:extLst>
              <a:ext uri="{FF2B5EF4-FFF2-40B4-BE49-F238E27FC236}">
                <a16:creationId xmlns:a16="http://schemas.microsoft.com/office/drawing/2014/main" id="{8FD48FB1-66D8-4676-B0AA-C139A1DB78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11">
            <a:extLst>
              <a:ext uri="{FF2B5EF4-FFF2-40B4-BE49-F238E27FC236}">
                <a16:creationId xmlns:a16="http://schemas.microsoft.com/office/drawing/2014/main" id="{F033F5AE-6728-4F19-8DED-658E674B3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13">
            <a:extLst>
              <a:ext uri="{FF2B5EF4-FFF2-40B4-BE49-F238E27FC236}">
                <a16:creationId xmlns:a16="http://schemas.microsoft.com/office/drawing/2014/main" id="{82C7D74A-18BA-4709-A808-44E8815C4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15">
            <a:extLst>
              <a:ext uri="{FF2B5EF4-FFF2-40B4-BE49-F238E27FC236}">
                <a16:creationId xmlns:a16="http://schemas.microsoft.com/office/drawing/2014/main" id="{B5164A3F-1561-4039-8185-AB0EEB713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17">
            <a:extLst>
              <a:ext uri="{FF2B5EF4-FFF2-40B4-BE49-F238E27FC236}">
                <a16:creationId xmlns:a16="http://schemas.microsoft.com/office/drawing/2014/main" id="{2A35DB53-42BE-460E-9CA1-1294C9846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36" name="Rectangle 19">
            <a:extLst>
              <a:ext uri="{FF2B5EF4-FFF2-40B4-BE49-F238E27FC236}">
                <a16:creationId xmlns:a16="http://schemas.microsoft.com/office/drawing/2014/main" id="{E72AA1E7-7434-43A0-9D05-3C7D3ACC05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close up of a camera&#10;&#10;Description automatically generated with medium confidence">
            <a:extLst>
              <a:ext uri="{FF2B5EF4-FFF2-40B4-BE49-F238E27FC236}">
                <a16:creationId xmlns:a16="http://schemas.microsoft.com/office/drawing/2014/main" id="{60FE5D66-8AA2-4D97-96B1-AD7022EDF6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995" r="25374" b="-1"/>
          <a:stretch/>
        </p:blipFill>
        <p:spPr>
          <a:xfrm>
            <a:off x="7552266" y="10"/>
            <a:ext cx="4639733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grpSp>
        <p:nvGrpSpPr>
          <p:cNvPr id="37" name="Group 21">
            <a:extLst>
              <a:ext uri="{FF2B5EF4-FFF2-40B4-BE49-F238E27FC236}">
                <a16:creationId xmlns:a16="http://schemas.microsoft.com/office/drawing/2014/main" id="{466FBB0E-B024-4E3B-9BBD-FF15FC76B6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08170" y="8467"/>
            <a:ext cx="6080656" cy="6163733"/>
            <a:chOff x="6108170" y="8467"/>
            <a:chExt cx="6080656" cy="6163733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55FA0039-AB97-4DC9-AF4A-AB64CB39F0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8228012" y="8467"/>
              <a:ext cx="3810000" cy="3810000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23">
              <a:extLst>
                <a:ext uri="{FF2B5EF4-FFF2-40B4-BE49-F238E27FC236}">
                  <a16:creationId xmlns:a16="http://schemas.microsoft.com/office/drawing/2014/main" id="{A1E5249B-CC4D-4AE0-A6CD-03FE6A9EEC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6108170" y="91545"/>
              <a:ext cx="6080655" cy="6080655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CD40048-2612-4C61-8A89-7A71FE462B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235825" y="228600"/>
              <a:ext cx="4953000" cy="4953000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8BD33E3D-C961-4FE1-8880-F55180E2A5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335837" y="32278"/>
              <a:ext cx="4852989" cy="4852989"/>
            </a:xfrm>
            <a:prstGeom prst="line">
              <a:avLst/>
            </a:prstGeom>
            <a:ln w="3175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D2266163-3A62-4B10-A0CF-FA0701FC8A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845426" y="609601"/>
              <a:ext cx="4343399" cy="4343399"/>
            </a:xfrm>
            <a:prstGeom prst="line">
              <a:avLst/>
            </a:prstGeom>
            <a:ln w="3175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50DFBD52-E264-46BC-97FA-FFD9B52E1D2A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34607" y="316064"/>
            <a:ext cx="6643009" cy="58422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Standard</a:t>
            </a: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320358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7370859" y="5757913"/>
            <a:ext cx="4671486" cy="1506384"/>
          </a:xfrm>
          <a:ln>
            <a:noFill/>
          </a:ln>
        </p:spPr>
        <p:txBody>
          <a:bodyPr>
            <a:normAutofit/>
          </a:bodyPr>
          <a:lstStyle/>
          <a:p>
            <a:pPr lvl="0" algn="ctr" defTabSz="914400">
              <a:spcAft>
                <a:spcPts val="0"/>
              </a:spcAft>
              <a:buClrTx/>
              <a:buSzTx/>
              <a:defRPr/>
            </a:pPr>
            <a:r>
              <a:rPr lang="en-US" sz="1100" b="1" dirty="0">
                <a:solidFill>
                  <a:schemeClr val="bg2">
                    <a:lumMod val="50000"/>
                  </a:schemeClr>
                </a:solidFill>
                <a:latin typeface="Arial Narrow" pitchFamily="34" charset="0"/>
              </a:rPr>
              <a:t>E. G. “Gil” Dickens, Jr.</a:t>
            </a:r>
          </a:p>
          <a:p>
            <a:pPr lvl="0" algn="ctr" defTabSz="914400">
              <a:spcAft>
                <a:spcPts val="0"/>
              </a:spcAft>
              <a:buClrTx/>
              <a:buSzTx/>
              <a:defRPr/>
            </a:pPr>
            <a:r>
              <a:rPr lang="en-US" sz="1100" b="1" i="1" dirty="0">
                <a:solidFill>
                  <a:schemeClr val="bg2">
                    <a:lumMod val="50000"/>
                  </a:schemeClr>
                </a:solidFill>
                <a:latin typeface="Arial Narrow" pitchFamily="34" charset="0"/>
              </a:rPr>
              <a:t>President/CEO, AGS LLC</a:t>
            </a:r>
          </a:p>
          <a:p>
            <a:pPr lvl="0" algn="ctr" defTabSz="914400">
              <a:spcAft>
                <a:spcPts val="0"/>
              </a:spcAft>
              <a:buClrTx/>
              <a:buSzTx/>
              <a:defRPr/>
            </a:pPr>
            <a:r>
              <a:rPr lang="en-US" sz="1100" b="1" i="1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A Certified Service Disabled Veteran </a:t>
            </a:r>
          </a:p>
          <a:p>
            <a:pPr lvl="0" algn="ctr" defTabSz="914400">
              <a:spcAft>
                <a:spcPts val="0"/>
              </a:spcAft>
              <a:buClrTx/>
              <a:buSzTx/>
              <a:defRPr/>
            </a:pPr>
            <a:r>
              <a:rPr lang="en-US" sz="1100" b="1" i="1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Owned Small Business</a:t>
            </a:r>
          </a:p>
          <a:p>
            <a:pPr lvl="0" algn="ctr" defTabSz="914400">
              <a:spcAft>
                <a:spcPts val="0"/>
              </a:spcAft>
              <a:buClrTx/>
              <a:buSzTx/>
              <a:defRPr/>
            </a:pPr>
            <a:r>
              <a:rPr lang="en-US" sz="1100" b="1" i="1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(SDVOSB) 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87" y="527537"/>
            <a:ext cx="2711456" cy="1797813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8" name="TextBox 7"/>
          <p:cNvSpPr txBox="1"/>
          <p:nvPr/>
        </p:nvSpPr>
        <p:spPr>
          <a:xfrm>
            <a:off x="2646172" y="346895"/>
            <a:ext cx="5395683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02060"/>
                </a:solidFill>
              </a:rPr>
              <a:t>AGS LLC</a:t>
            </a:r>
          </a:p>
          <a:p>
            <a:pPr algn="ctr"/>
            <a:r>
              <a:rPr lang="en-US" b="1" dirty="0">
                <a:solidFill>
                  <a:srgbClr val="002060"/>
                </a:solidFill>
              </a:rPr>
              <a:t>ANALYTICAL GOVERNMENT SOLUTIONS </a:t>
            </a:r>
          </a:p>
          <a:p>
            <a:pPr algn="ctr"/>
            <a:endParaRPr lang="en-US" sz="1600" dirty="0"/>
          </a:p>
          <a:p>
            <a:pPr algn="ctr"/>
            <a:r>
              <a:rPr lang="en-US" sz="1600" b="1" i="1" dirty="0">
                <a:solidFill>
                  <a:schemeClr val="accent1"/>
                </a:solidFill>
              </a:rPr>
              <a:t>Defensible, highly accurate analytical products and decision analysis for Decision Makers</a:t>
            </a:r>
          </a:p>
        </p:txBody>
      </p:sp>
      <p:sp>
        <p:nvSpPr>
          <p:cNvPr id="10" name="5-Point Star 9"/>
          <p:cNvSpPr/>
          <p:nvPr/>
        </p:nvSpPr>
        <p:spPr>
          <a:xfrm>
            <a:off x="3931270" y="461184"/>
            <a:ext cx="468662" cy="289561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5-Point Star 10"/>
          <p:cNvSpPr/>
          <p:nvPr/>
        </p:nvSpPr>
        <p:spPr>
          <a:xfrm>
            <a:off x="6264396" y="461184"/>
            <a:ext cx="468662" cy="289561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2308" y="145184"/>
            <a:ext cx="2215897" cy="156413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909300" y="6447495"/>
            <a:ext cx="17272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bg1"/>
                </a:solidFill>
              </a:rPr>
              <a:t>V 062419 </a:t>
            </a:r>
            <a:r>
              <a:rPr lang="en-US" sz="1000" b="1" dirty="0" err="1">
                <a:solidFill>
                  <a:schemeClr val="bg1"/>
                </a:solidFill>
              </a:rPr>
              <a:t>egd</a:t>
            </a:r>
            <a:endParaRPr lang="en-US" sz="1000" b="1" dirty="0">
              <a:solidFill>
                <a:schemeClr val="bg1"/>
              </a:solidFill>
            </a:endParaRPr>
          </a:p>
        </p:txBody>
      </p:sp>
      <p:pic>
        <p:nvPicPr>
          <p:cNvPr id="3" name="Picture 2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F3EDB64F-17A4-40F6-AE5E-AC925B84DBC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6224" y="1826273"/>
            <a:ext cx="1835418" cy="1797813"/>
          </a:xfrm>
          <a:prstGeom prst="rect">
            <a:avLst/>
          </a:prstGeom>
        </p:spPr>
      </p:pic>
      <p:sp>
        <p:nvSpPr>
          <p:cNvPr id="12" name="Subtitle 4">
            <a:extLst>
              <a:ext uri="{FF2B5EF4-FFF2-40B4-BE49-F238E27FC236}">
                <a16:creationId xmlns:a16="http://schemas.microsoft.com/office/drawing/2014/main" id="{5DCB2124-89EF-44F3-A671-253902FBB847}"/>
              </a:ext>
            </a:extLst>
          </p:cNvPr>
          <p:cNvSpPr txBox="1">
            <a:spLocks/>
          </p:cNvSpPr>
          <p:nvPr/>
        </p:nvSpPr>
        <p:spPr>
          <a:xfrm>
            <a:off x="195405" y="2725179"/>
            <a:ext cx="8144779" cy="244978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1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 defTabSz="914400">
              <a:spcAft>
                <a:spcPts val="0"/>
              </a:spcAft>
              <a:buClrTx/>
              <a:buSzTx/>
              <a:defRPr/>
            </a:pPr>
            <a:r>
              <a:rPr lang="en-US" sz="3600" b="1" dirty="0">
                <a:solidFill>
                  <a:schemeClr val="tx1"/>
                </a:solidFill>
                <a:latin typeface="Arial Narrow" pitchFamily="34" charset="0"/>
              </a:rPr>
              <a:t>Introduction to C++</a:t>
            </a:r>
          </a:p>
          <a:p>
            <a:pPr algn="ctr" defTabSz="914400">
              <a:spcAft>
                <a:spcPts val="0"/>
              </a:spcAft>
              <a:buClrTx/>
              <a:buSzTx/>
              <a:defRPr/>
            </a:pPr>
            <a:r>
              <a:rPr lang="en-US" sz="3600" b="1" dirty="0">
                <a:solidFill>
                  <a:schemeClr val="tx1"/>
                </a:solidFill>
                <a:latin typeface="Arial Narrow" pitchFamily="34" charset="0"/>
              </a:rPr>
              <a:t>Day 5</a:t>
            </a:r>
          </a:p>
          <a:p>
            <a:pPr algn="ctr" defTabSz="914400">
              <a:spcAft>
                <a:spcPts val="0"/>
              </a:spcAft>
              <a:buClrTx/>
              <a:buSzTx/>
              <a:defRPr/>
            </a:pPr>
            <a:r>
              <a:rPr lang="en-US" sz="3600" b="1" dirty="0">
                <a:solidFill>
                  <a:schemeClr val="tx1"/>
                </a:solidFill>
                <a:latin typeface="Arial Narrow" pitchFamily="34" charset="0"/>
              </a:rPr>
              <a:t>13-17 December 2021</a:t>
            </a:r>
          </a:p>
          <a:p>
            <a:pPr algn="ctr" defTabSz="914400">
              <a:spcAft>
                <a:spcPts val="0"/>
              </a:spcAft>
              <a:buClrTx/>
              <a:buSzTx/>
              <a:defRPr/>
            </a:pPr>
            <a:endParaRPr lang="en-US" sz="3600" b="1" dirty="0">
              <a:solidFill>
                <a:schemeClr val="bg2">
                  <a:lumMod val="50000"/>
                </a:schemeClr>
              </a:solidFill>
              <a:latin typeface="Arial Narrow" pitchFamily="34" charset="0"/>
            </a:endParaRPr>
          </a:p>
          <a:p>
            <a:pPr algn="ctr" defTabSz="914400">
              <a:spcAft>
                <a:spcPts val="0"/>
              </a:spcAft>
              <a:buClrTx/>
              <a:buSzTx/>
              <a:defRPr/>
            </a:pPr>
            <a:endParaRPr lang="en-US" sz="1600" b="1" i="1" dirty="0">
              <a:solidFill>
                <a:schemeClr val="bg2">
                  <a:lumMod val="50000"/>
                </a:schemeClr>
              </a:solidFill>
              <a:latin typeface="Arial Black" panose="020B0A0402010202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6DD0E97-0CA3-40BB-BD46-AF63D474880C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2013" y="1826273"/>
            <a:ext cx="2000500" cy="1684302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Subtitle 4">
            <a:extLst>
              <a:ext uri="{FF2B5EF4-FFF2-40B4-BE49-F238E27FC236}">
                <a16:creationId xmlns:a16="http://schemas.microsoft.com/office/drawing/2014/main" id="{F377E938-4E7F-4486-AC22-3A1B228974EB}"/>
              </a:ext>
            </a:extLst>
          </p:cNvPr>
          <p:cNvSpPr txBox="1">
            <a:spLocks/>
          </p:cNvSpPr>
          <p:nvPr/>
        </p:nvSpPr>
        <p:spPr>
          <a:xfrm>
            <a:off x="117116" y="5643624"/>
            <a:ext cx="4671486" cy="150638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1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 defTabSz="914400">
              <a:spcAft>
                <a:spcPts val="0"/>
              </a:spcAft>
              <a:buClrTx/>
              <a:buSzTx/>
              <a:defRPr/>
            </a:pPr>
            <a:r>
              <a:rPr lang="en-US" sz="1100" b="1" dirty="0">
                <a:solidFill>
                  <a:schemeClr val="bg2">
                    <a:lumMod val="50000"/>
                  </a:schemeClr>
                </a:solidFill>
                <a:latin typeface="Arial Narrow" pitchFamily="34" charset="0"/>
              </a:rPr>
              <a:t>Pat Barton.</a:t>
            </a:r>
          </a:p>
          <a:p>
            <a:pPr algn="ctr" defTabSz="914400">
              <a:spcAft>
                <a:spcPts val="0"/>
              </a:spcAft>
              <a:buClrTx/>
              <a:buSzTx/>
              <a:defRPr/>
            </a:pPr>
            <a:r>
              <a:rPr lang="en-US" sz="1100" b="1" i="1" dirty="0">
                <a:solidFill>
                  <a:schemeClr val="bg2">
                    <a:lumMod val="50000"/>
                  </a:schemeClr>
                </a:solidFill>
                <a:latin typeface="Arial Narrow" pitchFamily="34" charset="0"/>
              </a:rPr>
              <a:t>President/CEO, PES LLC</a:t>
            </a:r>
          </a:p>
          <a:p>
            <a:pPr algn="ctr" defTabSz="914400">
              <a:spcAft>
                <a:spcPts val="0"/>
              </a:spcAft>
              <a:buClrTx/>
              <a:buSzTx/>
              <a:defRPr/>
            </a:pPr>
            <a:endParaRPr lang="en-US" sz="1100" b="1" i="1" dirty="0">
              <a:solidFill>
                <a:schemeClr val="bg2">
                  <a:lumMod val="50000"/>
                </a:schemeClr>
              </a:solidFill>
              <a:latin typeface="Arial Narrow" pitchFamily="34" charset="0"/>
            </a:endParaRPr>
          </a:p>
          <a:p>
            <a:pPr algn="ctr" defTabSz="914400">
              <a:spcAft>
                <a:spcPts val="0"/>
              </a:spcAft>
              <a:buClrTx/>
              <a:buSzTx/>
              <a:defRPr/>
            </a:pPr>
            <a:r>
              <a:rPr lang="en-US" sz="1100" b="1" i="1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A Certified Service Minority </a:t>
            </a:r>
          </a:p>
          <a:p>
            <a:pPr algn="ctr" defTabSz="914400">
              <a:spcAft>
                <a:spcPts val="0"/>
              </a:spcAft>
              <a:buClrTx/>
              <a:buSzTx/>
              <a:defRPr/>
            </a:pPr>
            <a:r>
              <a:rPr lang="en-US" sz="1100" b="1" i="1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Owned Small Business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345795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781BBDC9-2DC6-4959-AC3D-49A5DCB05D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B74BB55-8517-4CFE-9389-81D0E6F81F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38656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3F7C935-E41E-4E8D-91DF-D3BAB9521D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0045" y="4435646"/>
            <a:ext cx="1419541" cy="1660354"/>
            <a:chOff x="10292292" y="2963333"/>
            <a:chExt cx="1896535" cy="2218267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FB64230-1B44-4C76-9885-0BBE5C736C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3F7F181-4FFE-4F8E-A3D0-1A8ECDEFF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190344"/>
              <a:ext cx="1896535" cy="1896533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2066495D-EC57-44E4-8DED-0DC2E07AA2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0E0DA2F2-D672-4417-8072-9ED4FA5CC5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30E8BACB-AEC7-46A5-A3AD-4D1BBE8715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08452CCF-4A27-488A-AAF4-424933CFC9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4212" y="0"/>
            <a:ext cx="4657345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6771B67-8878-4622-83B0-D431C2330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4919" y="685800"/>
            <a:ext cx="3705269" cy="530859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FFFFFF"/>
                </a:solidFill>
              </a:rPr>
              <a:t>DAY 5</a:t>
            </a:r>
            <a:br>
              <a:rPr lang="en-US" sz="3200" b="1" dirty="0">
                <a:solidFill>
                  <a:srgbClr val="FFFFFF"/>
                </a:solidFill>
              </a:rPr>
            </a:br>
            <a:endParaRPr lang="en-US" sz="3200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0106ED-97B4-4414-832B-A48C522F51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6553" y="685800"/>
            <a:ext cx="4754563" cy="5410200"/>
          </a:xfrm>
        </p:spPr>
        <p:txBody>
          <a:bodyPr>
            <a:normAutofit/>
          </a:bodyPr>
          <a:lstStyle/>
          <a:p>
            <a:pPr marL="0" indent="0">
              <a:buSzPct val="100000"/>
              <a:buNone/>
            </a:pPr>
            <a:r>
              <a:rPr lang="en-US" sz="1800" b="1" dirty="0">
                <a:solidFill>
                  <a:srgbClr val="FFFFFF"/>
                </a:solidFill>
              </a:rPr>
              <a:t>Today’s Objectives and Topics</a:t>
            </a:r>
          </a:p>
          <a:p>
            <a:pPr marL="0" indent="0">
              <a:buSzPct val="100000"/>
              <a:buNone/>
            </a:pPr>
            <a:endParaRPr lang="en-US" sz="1800" b="1" dirty="0">
              <a:solidFill>
                <a:srgbClr val="FFFFFF"/>
              </a:solidFill>
            </a:endParaRPr>
          </a:p>
          <a:p>
            <a:pPr>
              <a:buSzPct val="100000"/>
            </a:pPr>
            <a:r>
              <a:rPr lang="en-US" sz="1800" b="1" dirty="0">
                <a:solidFill>
                  <a:srgbClr val="FFFFFF"/>
                </a:solidFill>
              </a:rPr>
              <a:t>Creating class libraries</a:t>
            </a:r>
          </a:p>
          <a:p>
            <a:pPr>
              <a:buSzPct val="100000"/>
            </a:pPr>
            <a:r>
              <a:rPr lang="en-US" sz="1800" b="1" dirty="0">
                <a:solidFill>
                  <a:srgbClr val="FFFFFF"/>
                </a:solidFill>
              </a:rPr>
              <a:t>Constructors and destructors</a:t>
            </a:r>
          </a:p>
          <a:p>
            <a:pPr>
              <a:buSzPct val="100000"/>
            </a:pPr>
            <a:r>
              <a:rPr lang="en-US" sz="1800" b="1" dirty="0">
                <a:solidFill>
                  <a:srgbClr val="FFFFFF"/>
                </a:solidFill>
              </a:rPr>
              <a:t>More on pointers</a:t>
            </a:r>
          </a:p>
          <a:p>
            <a:pPr lvl="1">
              <a:buSzPct val="100000"/>
            </a:pPr>
            <a:r>
              <a:rPr lang="en-US" sz="1600" b="1" dirty="0">
                <a:solidFill>
                  <a:srgbClr val="FFFFFF"/>
                </a:solidFill>
              </a:rPr>
              <a:t>Arithmetic with pointers</a:t>
            </a:r>
          </a:p>
          <a:p>
            <a:pPr lvl="1">
              <a:buSzPct val="100000"/>
            </a:pPr>
            <a:r>
              <a:rPr lang="en-US" sz="1600" b="1" dirty="0">
                <a:solidFill>
                  <a:srgbClr val="FFFFFF"/>
                </a:solidFill>
              </a:rPr>
              <a:t>Double pointers and arrays</a:t>
            </a:r>
          </a:p>
          <a:p>
            <a:pPr lvl="1">
              <a:buSzPct val="100000"/>
            </a:pPr>
            <a:r>
              <a:rPr lang="en-US" sz="1600" b="1" dirty="0">
                <a:solidFill>
                  <a:srgbClr val="FFFFFF"/>
                </a:solidFill>
              </a:rPr>
              <a:t>“By reference” versus “By value” ops</a:t>
            </a:r>
          </a:p>
          <a:p>
            <a:pPr>
              <a:buSzPct val="100000"/>
            </a:pPr>
            <a:r>
              <a:rPr lang="en-US" sz="1800" b="1" dirty="0">
                <a:solidFill>
                  <a:srgbClr val="FFFFFF"/>
                </a:solidFill>
              </a:rPr>
              <a:t>Testing and test-driven development</a:t>
            </a:r>
          </a:p>
          <a:p>
            <a:pPr>
              <a:buSzPct val="100000"/>
            </a:pPr>
            <a:r>
              <a:rPr lang="en-US" sz="1800" b="1" dirty="0">
                <a:solidFill>
                  <a:srgbClr val="FFFFFF"/>
                </a:solidFill>
              </a:rPr>
              <a:t>Assertions</a:t>
            </a:r>
          </a:p>
          <a:p>
            <a:pPr marL="0" indent="0">
              <a:buSzPct val="100000"/>
              <a:buNone/>
            </a:pPr>
            <a:endParaRPr lang="en-US" sz="1800" b="1" dirty="0">
              <a:solidFill>
                <a:srgbClr val="FFFFFF"/>
              </a:solidFill>
            </a:endParaRPr>
          </a:p>
          <a:p>
            <a:pPr marL="0" indent="0">
              <a:buSzPct val="100000"/>
              <a:buNone/>
            </a:pPr>
            <a:endParaRPr lang="en-US" sz="1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75928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C85BC1-F4C5-4DBE-AE4E-875B3AAD087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282083" y="312088"/>
            <a:ext cx="6643009" cy="9854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Your first C++ application (demo)</a:t>
            </a:r>
          </a:p>
          <a:p>
            <a:pPr marL="6858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07001D-8C37-4A9F-A383-103227479C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431" r="22911" b="2"/>
          <a:stretch/>
        </p:blipFill>
        <p:spPr>
          <a:xfrm>
            <a:off x="831" y="10"/>
            <a:ext cx="3502025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341A4D6-B145-4D27-9DB3-2B4582985250}"/>
              </a:ext>
            </a:extLst>
          </p:cNvPr>
          <p:cNvSpPr txBox="1"/>
          <p:nvPr/>
        </p:nvSpPr>
        <p:spPr>
          <a:xfrm>
            <a:off x="4282083" y="1375955"/>
            <a:ext cx="5791200" cy="2585323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shade val="50000"/>
                <a:hueMod val="94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// hello.cpp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#include &lt;iostream&gt;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int main()</a:t>
            </a:r>
          </a:p>
          <a:p>
            <a:r>
              <a:rPr lang="en-US" dirty="0">
                <a:solidFill>
                  <a:schemeClr val="bg1"/>
                </a:solidFill>
              </a:rPr>
              <a:t>{</a:t>
            </a:r>
          </a:p>
          <a:p>
            <a:r>
              <a:rPr lang="en-US" dirty="0">
                <a:solidFill>
                  <a:schemeClr val="bg1"/>
                </a:solidFill>
              </a:rPr>
              <a:t>    std::</a:t>
            </a:r>
            <a:r>
              <a:rPr lang="en-US" dirty="0" err="1">
                <a:solidFill>
                  <a:schemeClr val="bg1"/>
                </a:solidFill>
              </a:rPr>
              <a:t>cout</a:t>
            </a:r>
            <a:r>
              <a:rPr lang="en-US" dirty="0">
                <a:solidFill>
                  <a:schemeClr val="bg1"/>
                </a:solidFill>
              </a:rPr>
              <a:t>  &lt;&lt; "Hello World!";</a:t>
            </a:r>
          </a:p>
          <a:p>
            <a:r>
              <a:rPr lang="en-US" dirty="0">
                <a:solidFill>
                  <a:schemeClr val="bg1"/>
                </a:solidFill>
              </a:rPr>
              <a:t>    return 0;</a:t>
            </a:r>
          </a:p>
          <a:p>
            <a:r>
              <a:rPr lang="en-US" dirty="0">
                <a:solidFill>
                  <a:schemeClr val="bg1"/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81029407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Straight Connector 9">
            <a:extLst>
              <a:ext uri="{FF2B5EF4-FFF2-40B4-BE49-F238E27FC236}">
                <a16:creationId xmlns:a16="http://schemas.microsoft.com/office/drawing/2014/main" id="{8FD48FB1-66D8-4676-B0AA-C139A1DB78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11">
            <a:extLst>
              <a:ext uri="{FF2B5EF4-FFF2-40B4-BE49-F238E27FC236}">
                <a16:creationId xmlns:a16="http://schemas.microsoft.com/office/drawing/2014/main" id="{F033F5AE-6728-4F19-8DED-658E674B3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13">
            <a:extLst>
              <a:ext uri="{FF2B5EF4-FFF2-40B4-BE49-F238E27FC236}">
                <a16:creationId xmlns:a16="http://schemas.microsoft.com/office/drawing/2014/main" id="{82C7D74A-18BA-4709-A808-44E8815C4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15">
            <a:extLst>
              <a:ext uri="{FF2B5EF4-FFF2-40B4-BE49-F238E27FC236}">
                <a16:creationId xmlns:a16="http://schemas.microsoft.com/office/drawing/2014/main" id="{B5164A3F-1561-4039-8185-AB0EEB713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17">
            <a:extLst>
              <a:ext uri="{FF2B5EF4-FFF2-40B4-BE49-F238E27FC236}">
                <a16:creationId xmlns:a16="http://schemas.microsoft.com/office/drawing/2014/main" id="{2A35DB53-42BE-460E-9CA1-1294C9846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36" name="Rectangle 19">
            <a:extLst>
              <a:ext uri="{FF2B5EF4-FFF2-40B4-BE49-F238E27FC236}">
                <a16:creationId xmlns:a16="http://schemas.microsoft.com/office/drawing/2014/main" id="{E72AA1E7-7434-43A0-9D05-3C7D3ACC05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21">
            <a:extLst>
              <a:ext uri="{FF2B5EF4-FFF2-40B4-BE49-F238E27FC236}">
                <a16:creationId xmlns:a16="http://schemas.microsoft.com/office/drawing/2014/main" id="{466FBB0E-B024-4E3B-9BBD-FF15FC76B6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08170" y="8467"/>
            <a:ext cx="6080656" cy="6163733"/>
            <a:chOff x="6108170" y="8467"/>
            <a:chExt cx="6080656" cy="6163733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55FA0039-AB97-4DC9-AF4A-AB64CB39F0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8228012" y="8467"/>
              <a:ext cx="3810000" cy="3810000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23">
              <a:extLst>
                <a:ext uri="{FF2B5EF4-FFF2-40B4-BE49-F238E27FC236}">
                  <a16:creationId xmlns:a16="http://schemas.microsoft.com/office/drawing/2014/main" id="{A1E5249B-CC4D-4AE0-A6CD-03FE6A9EEC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6108170" y="91545"/>
              <a:ext cx="6080655" cy="6080655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CD40048-2612-4C61-8A89-7A71FE462B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235825" y="228600"/>
              <a:ext cx="4953000" cy="4953000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8BD33E3D-C961-4FE1-8880-F55180E2A5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335837" y="32278"/>
              <a:ext cx="4852989" cy="4852989"/>
            </a:xfrm>
            <a:prstGeom prst="line">
              <a:avLst/>
            </a:prstGeom>
            <a:ln w="3175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D2266163-3A62-4B10-A0CF-FA0701FC8A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845426" y="609601"/>
              <a:ext cx="4343399" cy="4343399"/>
            </a:xfrm>
            <a:prstGeom prst="line">
              <a:avLst/>
            </a:prstGeom>
            <a:ln w="3175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50DFBD52-E264-46BC-97FA-FFD9B52E1D2A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365730" y="210761"/>
            <a:ext cx="5512179" cy="58422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Creating class libraries</a:t>
            </a: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E9B72D3-85F5-4CD3-9E8A-892B7EE298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02" r="22606" b="2"/>
          <a:stretch/>
        </p:blipFill>
        <p:spPr>
          <a:xfrm>
            <a:off x="5837563" y="115431"/>
            <a:ext cx="3497937" cy="2775815"/>
          </a:xfrm>
          <a:custGeom>
            <a:avLst/>
            <a:gdLst/>
            <a:ahLst/>
            <a:cxnLst/>
            <a:rect l="l" t="t" r="r" b="b"/>
            <a:pathLst>
              <a:path w="6245352" h="4956048">
                <a:moveTo>
                  <a:pt x="534609" y="0"/>
                </a:moveTo>
                <a:lnTo>
                  <a:pt x="6245352" y="0"/>
                </a:lnTo>
                <a:lnTo>
                  <a:pt x="6245352" y="4421439"/>
                </a:lnTo>
                <a:lnTo>
                  <a:pt x="5710743" y="4956048"/>
                </a:lnTo>
                <a:lnTo>
                  <a:pt x="0" y="4956048"/>
                </a:lnTo>
                <a:lnTo>
                  <a:pt x="0" y="534609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18658415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Straight Connector 9">
            <a:extLst>
              <a:ext uri="{FF2B5EF4-FFF2-40B4-BE49-F238E27FC236}">
                <a16:creationId xmlns:a16="http://schemas.microsoft.com/office/drawing/2014/main" id="{8FD48FB1-66D8-4676-B0AA-C139A1DB78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11">
            <a:extLst>
              <a:ext uri="{FF2B5EF4-FFF2-40B4-BE49-F238E27FC236}">
                <a16:creationId xmlns:a16="http://schemas.microsoft.com/office/drawing/2014/main" id="{F033F5AE-6728-4F19-8DED-658E674B3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13">
            <a:extLst>
              <a:ext uri="{FF2B5EF4-FFF2-40B4-BE49-F238E27FC236}">
                <a16:creationId xmlns:a16="http://schemas.microsoft.com/office/drawing/2014/main" id="{82C7D74A-18BA-4709-A808-44E8815C4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15">
            <a:extLst>
              <a:ext uri="{FF2B5EF4-FFF2-40B4-BE49-F238E27FC236}">
                <a16:creationId xmlns:a16="http://schemas.microsoft.com/office/drawing/2014/main" id="{B5164A3F-1561-4039-8185-AB0EEB713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17">
            <a:extLst>
              <a:ext uri="{FF2B5EF4-FFF2-40B4-BE49-F238E27FC236}">
                <a16:creationId xmlns:a16="http://schemas.microsoft.com/office/drawing/2014/main" id="{2A35DB53-42BE-460E-9CA1-1294C9846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36" name="Rectangle 19">
            <a:extLst>
              <a:ext uri="{FF2B5EF4-FFF2-40B4-BE49-F238E27FC236}">
                <a16:creationId xmlns:a16="http://schemas.microsoft.com/office/drawing/2014/main" id="{E72AA1E7-7434-43A0-9D05-3C7D3ACC05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21">
            <a:extLst>
              <a:ext uri="{FF2B5EF4-FFF2-40B4-BE49-F238E27FC236}">
                <a16:creationId xmlns:a16="http://schemas.microsoft.com/office/drawing/2014/main" id="{466FBB0E-B024-4E3B-9BBD-FF15FC76B6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08170" y="8467"/>
            <a:ext cx="6080656" cy="6163733"/>
            <a:chOff x="6108170" y="8467"/>
            <a:chExt cx="6080656" cy="6163733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55FA0039-AB97-4DC9-AF4A-AB64CB39F0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8228012" y="8467"/>
              <a:ext cx="3810000" cy="3810000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23">
              <a:extLst>
                <a:ext uri="{FF2B5EF4-FFF2-40B4-BE49-F238E27FC236}">
                  <a16:creationId xmlns:a16="http://schemas.microsoft.com/office/drawing/2014/main" id="{A1E5249B-CC4D-4AE0-A6CD-03FE6A9EEC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6108170" y="91545"/>
              <a:ext cx="6080655" cy="6080655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CD40048-2612-4C61-8A89-7A71FE462B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235825" y="228600"/>
              <a:ext cx="4953000" cy="4953000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8BD33E3D-C961-4FE1-8880-F55180E2A5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335837" y="32278"/>
              <a:ext cx="4852989" cy="4852989"/>
            </a:xfrm>
            <a:prstGeom prst="line">
              <a:avLst/>
            </a:prstGeom>
            <a:ln w="3175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D2266163-3A62-4B10-A0CF-FA0701FC8A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845426" y="609601"/>
              <a:ext cx="4343399" cy="4343399"/>
            </a:xfrm>
            <a:prstGeom prst="line">
              <a:avLst/>
            </a:prstGeom>
            <a:ln w="3175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50DFBD52-E264-46BC-97FA-FFD9B52E1D2A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365730" y="210761"/>
            <a:ext cx="5512179" cy="58422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Constructors and destructors</a:t>
            </a: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E9B72D3-85F5-4CD3-9E8A-892B7EE298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02" r="22606" b="2"/>
          <a:stretch/>
        </p:blipFill>
        <p:spPr>
          <a:xfrm>
            <a:off x="5837563" y="115431"/>
            <a:ext cx="3497937" cy="2775815"/>
          </a:xfrm>
          <a:custGeom>
            <a:avLst/>
            <a:gdLst/>
            <a:ahLst/>
            <a:cxnLst/>
            <a:rect l="l" t="t" r="r" b="b"/>
            <a:pathLst>
              <a:path w="6245352" h="4956048">
                <a:moveTo>
                  <a:pt x="534609" y="0"/>
                </a:moveTo>
                <a:lnTo>
                  <a:pt x="6245352" y="0"/>
                </a:lnTo>
                <a:lnTo>
                  <a:pt x="6245352" y="4421439"/>
                </a:lnTo>
                <a:lnTo>
                  <a:pt x="5710743" y="4956048"/>
                </a:lnTo>
                <a:lnTo>
                  <a:pt x="0" y="4956048"/>
                </a:lnTo>
                <a:lnTo>
                  <a:pt x="0" y="534609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22266495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Straight Connector 9">
            <a:extLst>
              <a:ext uri="{FF2B5EF4-FFF2-40B4-BE49-F238E27FC236}">
                <a16:creationId xmlns:a16="http://schemas.microsoft.com/office/drawing/2014/main" id="{8FD48FB1-66D8-4676-B0AA-C139A1DB78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11">
            <a:extLst>
              <a:ext uri="{FF2B5EF4-FFF2-40B4-BE49-F238E27FC236}">
                <a16:creationId xmlns:a16="http://schemas.microsoft.com/office/drawing/2014/main" id="{F033F5AE-6728-4F19-8DED-658E674B3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13">
            <a:extLst>
              <a:ext uri="{FF2B5EF4-FFF2-40B4-BE49-F238E27FC236}">
                <a16:creationId xmlns:a16="http://schemas.microsoft.com/office/drawing/2014/main" id="{82C7D74A-18BA-4709-A808-44E8815C4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15">
            <a:extLst>
              <a:ext uri="{FF2B5EF4-FFF2-40B4-BE49-F238E27FC236}">
                <a16:creationId xmlns:a16="http://schemas.microsoft.com/office/drawing/2014/main" id="{B5164A3F-1561-4039-8185-AB0EEB713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17">
            <a:extLst>
              <a:ext uri="{FF2B5EF4-FFF2-40B4-BE49-F238E27FC236}">
                <a16:creationId xmlns:a16="http://schemas.microsoft.com/office/drawing/2014/main" id="{2A35DB53-42BE-460E-9CA1-1294C9846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36" name="Rectangle 19">
            <a:extLst>
              <a:ext uri="{FF2B5EF4-FFF2-40B4-BE49-F238E27FC236}">
                <a16:creationId xmlns:a16="http://schemas.microsoft.com/office/drawing/2014/main" id="{E72AA1E7-7434-43A0-9D05-3C7D3ACC05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21">
            <a:extLst>
              <a:ext uri="{FF2B5EF4-FFF2-40B4-BE49-F238E27FC236}">
                <a16:creationId xmlns:a16="http://schemas.microsoft.com/office/drawing/2014/main" id="{466FBB0E-B024-4E3B-9BBD-FF15FC76B6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08170" y="8467"/>
            <a:ext cx="6080656" cy="6163733"/>
            <a:chOff x="6108170" y="8467"/>
            <a:chExt cx="6080656" cy="6163733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55FA0039-AB97-4DC9-AF4A-AB64CB39F0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8228012" y="8467"/>
              <a:ext cx="3810000" cy="3810000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23">
              <a:extLst>
                <a:ext uri="{FF2B5EF4-FFF2-40B4-BE49-F238E27FC236}">
                  <a16:creationId xmlns:a16="http://schemas.microsoft.com/office/drawing/2014/main" id="{A1E5249B-CC4D-4AE0-A6CD-03FE6A9EEC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6108170" y="91545"/>
              <a:ext cx="6080655" cy="6080655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CD40048-2612-4C61-8A89-7A71FE462B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235825" y="228600"/>
              <a:ext cx="4953000" cy="4953000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8BD33E3D-C961-4FE1-8880-F55180E2A5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335837" y="32278"/>
              <a:ext cx="4852989" cy="4852989"/>
            </a:xfrm>
            <a:prstGeom prst="line">
              <a:avLst/>
            </a:prstGeom>
            <a:ln w="3175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D2266163-3A62-4B10-A0CF-FA0701FC8A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845426" y="609601"/>
              <a:ext cx="4343399" cy="4343399"/>
            </a:xfrm>
            <a:prstGeom prst="line">
              <a:avLst/>
            </a:prstGeom>
            <a:ln w="3175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50DFBD52-E264-46BC-97FA-FFD9B52E1D2A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365730" y="210761"/>
            <a:ext cx="5512179" cy="58422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More on pointers</a:t>
            </a:r>
          </a:p>
          <a:p>
            <a:pPr marL="685800" lvl="1"/>
            <a:r>
              <a:rPr lang="en-US" b="1" dirty="0" err="1">
                <a:solidFill>
                  <a:schemeClr val="bg2">
                    <a:lumMod val="75000"/>
                  </a:schemeClr>
                </a:solidFill>
              </a:rPr>
              <a:t>Arithmatic</a:t>
            </a:r>
            <a:endParaRPr lang="en-US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E9B72D3-85F5-4CD3-9E8A-892B7EE298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02" r="22606" b="2"/>
          <a:stretch/>
        </p:blipFill>
        <p:spPr>
          <a:xfrm>
            <a:off x="5837563" y="115431"/>
            <a:ext cx="3497937" cy="2775815"/>
          </a:xfrm>
          <a:custGeom>
            <a:avLst/>
            <a:gdLst/>
            <a:ahLst/>
            <a:cxnLst/>
            <a:rect l="l" t="t" r="r" b="b"/>
            <a:pathLst>
              <a:path w="6245352" h="4956048">
                <a:moveTo>
                  <a:pt x="534609" y="0"/>
                </a:moveTo>
                <a:lnTo>
                  <a:pt x="6245352" y="0"/>
                </a:lnTo>
                <a:lnTo>
                  <a:pt x="6245352" y="4421439"/>
                </a:lnTo>
                <a:lnTo>
                  <a:pt x="5710743" y="4956048"/>
                </a:lnTo>
                <a:lnTo>
                  <a:pt x="0" y="4956048"/>
                </a:lnTo>
                <a:lnTo>
                  <a:pt x="0" y="534609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76751896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Straight Connector 9">
            <a:extLst>
              <a:ext uri="{FF2B5EF4-FFF2-40B4-BE49-F238E27FC236}">
                <a16:creationId xmlns:a16="http://schemas.microsoft.com/office/drawing/2014/main" id="{8FD48FB1-66D8-4676-B0AA-C139A1DB78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11">
            <a:extLst>
              <a:ext uri="{FF2B5EF4-FFF2-40B4-BE49-F238E27FC236}">
                <a16:creationId xmlns:a16="http://schemas.microsoft.com/office/drawing/2014/main" id="{F033F5AE-6728-4F19-8DED-658E674B3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13">
            <a:extLst>
              <a:ext uri="{FF2B5EF4-FFF2-40B4-BE49-F238E27FC236}">
                <a16:creationId xmlns:a16="http://schemas.microsoft.com/office/drawing/2014/main" id="{82C7D74A-18BA-4709-A808-44E8815C4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15">
            <a:extLst>
              <a:ext uri="{FF2B5EF4-FFF2-40B4-BE49-F238E27FC236}">
                <a16:creationId xmlns:a16="http://schemas.microsoft.com/office/drawing/2014/main" id="{B5164A3F-1561-4039-8185-AB0EEB713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17">
            <a:extLst>
              <a:ext uri="{FF2B5EF4-FFF2-40B4-BE49-F238E27FC236}">
                <a16:creationId xmlns:a16="http://schemas.microsoft.com/office/drawing/2014/main" id="{2A35DB53-42BE-460E-9CA1-1294C9846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36" name="Rectangle 19">
            <a:extLst>
              <a:ext uri="{FF2B5EF4-FFF2-40B4-BE49-F238E27FC236}">
                <a16:creationId xmlns:a16="http://schemas.microsoft.com/office/drawing/2014/main" id="{E72AA1E7-7434-43A0-9D05-3C7D3ACC05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21">
            <a:extLst>
              <a:ext uri="{FF2B5EF4-FFF2-40B4-BE49-F238E27FC236}">
                <a16:creationId xmlns:a16="http://schemas.microsoft.com/office/drawing/2014/main" id="{466FBB0E-B024-4E3B-9BBD-FF15FC76B6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08170" y="8467"/>
            <a:ext cx="6080656" cy="6163733"/>
            <a:chOff x="6108170" y="8467"/>
            <a:chExt cx="6080656" cy="6163733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55FA0039-AB97-4DC9-AF4A-AB64CB39F0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8228012" y="8467"/>
              <a:ext cx="3810000" cy="3810000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23">
              <a:extLst>
                <a:ext uri="{FF2B5EF4-FFF2-40B4-BE49-F238E27FC236}">
                  <a16:creationId xmlns:a16="http://schemas.microsoft.com/office/drawing/2014/main" id="{A1E5249B-CC4D-4AE0-A6CD-03FE6A9EEC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6108170" y="91545"/>
              <a:ext cx="6080655" cy="6080655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CD40048-2612-4C61-8A89-7A71FE462B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235825" y="228600"/>
              <a:ext cx="4953000" cy="4953000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8BD33E3D-C961-4FE1-8880-F55180E2A5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335837" y="32278"/>
              <a:ext cx="4852989" cy="4852989"/>
            </a:xfrm>
            <a:prstGeom prst="line">
              <a:avLst/>
            </a:prstGeom>
            <a:ln w="3175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D2266163-3A62-4B10-A0CF-FA0701FC8A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845426" y="609601"/>
              <a:ext cx="4343399" cy="4343399"/>
            </a:xfrm>
            <a:prstGeom prst="line">
              <a:avLst/>
            </a:prstGeom>
            <a:ln w="3175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50DFBD52-E264-46BC-97FA-FFD9B52E1D2A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365730" y="210761"/>
            <a:ext cx="5512179" cy="58422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More on pointers</a:t>
            </a:r>
          </a:p>
          <a:p>
            <a:pPr marL="685800" lvl="1"/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Double pointers and arrays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E9B72D3-85F5-4CD3-9E8A-892B7EE298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02" r="22606" b="2"/>
          <a:stretch/>
        </p:blipFill>
        <p:spPr>
          <a:xfrm>
            <a:off x="5837563" y="115431"/>
            <a:ext cx="3497937" cy="2775815"/>
          </a:xfrm>
          <a:custGeom>
            <a:avLst/>
            <a:gdLst/>
            <a:ahLst/>
            <a:cxnLst/>
            <a:rect l="l" t="t" r="r" b="b"/>
            <a:pathLst>
              <a:path w="6245352" h="4956048">
                <a:moveTo>
                  <a:pt x="534609" y="0"/>
                </a:moveTo>
                <a:lnTo>
                  <a:pt x="6245352" y="0"/>
                </a:lnTo>
                <a:lnTo>
                  <a:pt x="6245352" y="4421439"/>
                </a:lnTo>
                <a:lnTo>
                  <a:pt x="5710743" y="4956048"/>
                </a:lnTo>
                <a:lnTo>
                  <a:pt x="0" y="4956048"/>
                </a:lnTo>
                <a:lnTo>
                  <a:pt x="0" y="534609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78298180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Straight Connector 9">
            <a:extLst>
              <a:ext uri="{FF2B5EF4-FFF2-40B4-BE49-F238E27FC236}">
                <a16:creationId xmlns:a16="http://schemas.microsoft.com/office/drawing/2014/main" id="{8FD48FB1-66D8-4676-B0AA-C139A1DB78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11">
            <a:extLst>
              <a:ext uri="{FF2B5EF4-FFF2-40B4-BE49-F238E27FC236}">
                <a16:creationId xmlns:a16="http://schemas.microsoft.com/office/drawing/2014/main" id="{F033F5AE-6728-4F19-8DED-658E674B3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13">
            <a:extLst>
              <a:ext uri="{FF2B5EF4-FFF2-40B4-BE49-F238E27FC236}">
                <a16:creationId xmlns:a16="http://schemas.microsoft.com/office/drawing/2014/main" id="{82C7D74A-18BA-4709-A808-44E8815C4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15">
            <a:extLst>
              <a:ext uri="{FF2B5EF4-FFF2-40B4-BE49-F238E27FC236}">
                <a16:creationId xmlns:a16="http://schemas.microsoft.com/office/drawing/2014/main" id="{B5164A3F-1561-4039-8185-AB0EEB713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17">
            <a:extLst>
              <a:ext uri="{FF2B5EF4-FFF2-40B4-BE49-F238E27FC236}">
                <a16:creationId xmlns:a16="http://schemas.microsoft.com/office/drawing/2014/main" id="{2A35DB53-42BE-460E-9CA1-1294C9846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36" name="Rectangle 19">
            <a:extLst>
              <a:ext uri="{FF2B5EF4-FFF2-40B4-BE49-F238E27FC236}">
                <a16:creationId xmlns:a16="http://schemas.microsoft.com/office/drawing/2014/main" id="{E72AA1E7-7434-43A0-9D05-3C7D3ACC05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21">
            <a:extLst>
              <a:ext uri="{FF2B5EF4-FFF2-40B4-BE49-F238E27FC236}">
                <a16:creationId xmlns:a16="http://schemas.microsoft.com/office/drawing/2014/main" id="{466FBB0E-B024-4E3B-9BBD-FF15FC76B6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08170" y="8467"/>
            <a:ext cx="6080656" cy="6163733"/>
            <a:chOff x="6108170" y="8467"/>
            <a:chExt cx="6080656" cy="6163733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55FA0039-AB97-4DC9-AF4A-AB64CB39F0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8228012" y="8467"/>
              <a:ext cx="3810000" cy="3810000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23">
              <a:extLst>
                <a:ext uri="{FF2B5EF4-FFF2-40B4-BE49-F238E27FC236}">
                  <a16:creationId xmlns:a16="http://schemas.microsoft.com/office/drawing/2014/main" id="{A1E5249B-CC4D-4AE0-A6CD-03FE6A9EEC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6108170" y="91545"/>
              <a:ext cx="6080655" cy="6080655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CD40048-2612-4C61-8A89-7A71FE462B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235825" y="228600"/>
              <a:ext cx="4953000" cy="4953000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8BD33E3D-C961-4FE1-8880-F55180E2A5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335837" y="32278"/>
              <a:ext cx="4852989" cy="4852989"/>
            </a:xfrm>
            <a:prstGeom prst="line">
              <a:avLst/>
            </a:prstGeom>
            <a:ln w="3175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D2266163-3A62-4B10-A0CF-FA0701FC8A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845426" y="609601"/>
              <a:ext cx="4343399" cy="4343399"/>
            </a:xfrm>
            <a:prstGeom prst="line">
              <a:avLst/>
            </a:prstGeom>
            <a:ln w="3175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50DFBD52-E264-46BC-97FA-FFD9B52E1D2A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365730" y="210761"/>
            <a:ext cx="5512179" cy="58422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More on pointers</a:t>
            </a:r>
          </a:p>
          <a:p>
            <a:pPr marL="685800" lvl="1"/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‘By reference” versus “by value” ops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E9B72D3-85F5-4CD3-9E8A-892B7EE298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02" r="22606" b="2"/>
          <a:stretch/>
        </p:blipFill>
        <p:spPr>
          <a:xfrm>
            <a:off x="5837563" y="115431"/>
            <a:ext cx="3497937" cy="2775815"/>
          </a:xfrm>
          <a:custGeom>
            <a:avLst/>
            <a:gdLst/>
            <a:ahLst/>
            <a:cxnLst/>
            <a:rect l="l" t="t" r="r" b="b"/>
            <a:pathLst>
              <a:path w="6245352" h="4956048">
                <a:moveTo>
                  <a:pt x="534609" y="0"/>
                </a:moveTo>
                <a:lnTo>
                  <a:pt x="6245352" y="0"/>
                </a:lnTo>
                <a:lnTo>
                  <a:pt x="6245352" y="4421439"/>
                </a:lnTo>
                <a:lnTo>
                  <a:pt x="5710743" y="4956048"/>
                </a:lnTo>
                <a:lnTo>
                  <a:pt x="0" y="4956048"/>
                </a:lnTo>
                <a:lnTo>
                  <a:pt x="0" y="534609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79774925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Straight Connector 9">
            <a:extLst>
              <a:ext uri="{FF2B5EF4-FFF2-40B4-BE49-F238E27FC236}">
                <a16:creationId xmlns:a16="http://schemas.microsoft.com/office/drawing/2014/main" id="{8FD48FB1-66D8-4676-B0AA-C139A1DB78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11">
            <a:extLst>
              <a:ext uri="{FF2B5EF4-FFF2-40B4-BE49-F238E27FC236}">
                <a16:creationId xmlns:a16="http://schemas.microsoft.com/office/drawing/2014/main" id="{F033F5AE-6728-4F19-8DED-658E674B3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13">
            <a:extLst>
              <a:ext uri="{FF2B5EF4-FFF2-40B4-BE49-F238E27FC236}">
                <a16:creationId xmlns:a16="http://schemas.microsoft.com/office/drawing/2014/main" id="{82C7D74A-18BA-4709-A808-44E8815C4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15">
            <a:extLst>
              <a:ext uri="{FF2B5EF4-FFF2-40B4-BE49-F238E27FC236}">
                <a16:creationId xmlns:a16="http://schemas.microsoft.com/office/drawing/2014/main" id="{B5164A3F-1561-4039-8185-AB0EEB713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17">
            <a:extLst>
              <a:ext uri="{FF2B5EF4-FFF2-40B4-BE49-F238E27FC236}">
                <a16:creationId xmlns:a16="http://schemas.microsoft.com/office/drawing/2014/main" id="{2A35DB53-42BE-460E-9CA1-1294C9846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36" name="Rectangle 19">
            <a:extLst>
              <a:ext uri="{FF2B5EF4-FFF2-40B4-BE49-F238E27FC236}">
                <a16:creationId xmlns:a16="http://schemas.microsoft.com/office/drawing/2014/main" id="{E72AA1E7-7434-43A0-9D05-3C7D3ACC05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21">
            <a:extLst>
              <a:ext uri="{FF2B5EF4-FFF2-40B4-BE49-F238E27FC236}">
                <a16:creationId xmlns:a16="http://schemas.microsoft.com/office/drawing/2014/main" id="{466FBB0E-B024-4E3B-9BBD-FF15FC76B6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08170" y="8467"/>
            <a:ext cx="6080656" cy="6163733"/>
            <a:chOff x="6108170" y="8467"/>
            <a:chExt cx="6080656" cy="6163733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55FA0039-AB97-4DC9-AF4A-AB64CB39F0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8228012" y="8467"/>
              <a:ext cx="3810000" cy="3810000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23">
              <a:extLst>
                <a:ext uri="{FF2B5EF4-FFF2-40B4-BE49-F238E27FC236}">
                  <a16:creationId xmlns:a16="http://schemas.microsoft.com/office/drawing/2014/main" id="{A1E5249B-CC4D-4AE0-A6CD-03FE6A9EEC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6108170" y="91545"/>
              <a:ext cx="6080655" cy="6080655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CD40048-2612-4C61-8A89-7A71FE462B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235825" y="228600"/>
              <a:ext cx="4953000" cy="4953000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8BD33E3D-C961-4FE1-8880-F55180E2A5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335837" y="32278"/>
              <a:ext cx="4852989" cy="4852989"/>
            </a:xfrm>
            <a:prstGeom prst="line">
              <a:avLst/>
            </a:prstGeom>
            <a:ln w="3175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D2266163-3A62-4B10-A0CF-FA0701FC8A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845426" y="609601"/>
              <a:ext cx="4343399" cy="4343399"/>
            </a:xfrm>
            <a:prstGeom prst="line">
              <a:avLst/>
            </a:prstGeom>
            <a:ln w="3175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50DFBD52-E264-46BC-97FA-FFD9B52E1D2A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365730" y="210761"/>
            <a:ext cx="5512179" cy="58422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Testing and test-driven development</a:t>
            </a: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E9B72D3-85F5-4CD3-9E8A-892B7EE298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02" r="22606" b="2"/>
          <a:stretch/>
        </p:blipFill>
        <p:spPr>
          <a:xfrm>
            <a:off x="5837563" y="115431"/>
            <a:ext cx="3497937" cy="2775815"/>
          </a:xfrm>
          <a:custGeom>
            <a:avLst/>
            <a:gdLst/>
            <a:ahLst/>
            <a:cxnLst/>
            <a:rect l="l" t="t" r="r" b="b"/>
            <a:pathLst>
              <a:path w="6245352" h="4956048">
                <a:moveTo>
                  <a:pt x="534609" y="0"/>
                </a:moveTo>
                <a:lnTo>
                  <a:pt x="6245352" y="0"/>
                </a:lnTo>
                <a:lnTo>
                  <a:pt x="6245352" y="4421439"/>
                </a:lnTo>
                <a:lnTo>
                  <a:pt x="5710743" y="4956048"/>
                </a:lnTo>
                <a:lnTo>
                  <a:pt x="0" y="4956048"/>
                </a:lnTo>
                <a:lnTo>
                  <a:pt x="0" y="534609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91040905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Straight Connector 9">
            <a:extLst>
              <a:ext uri="{FF2B5EF4-FFF2-40B4-BE49-F238E27FC236}">
                <a16:creationId xmlns:a16="http://schemas.microsoft.com/office/drawing/2014/main" id="{8FD48FB1-66D8-4676-B0AA-C139A1DB78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11">
            <a:extLst>
              <a:ext uri="{FF2B5EF4-FFF2-40B4-BE49-F238E27FC236}">
                <a16:creationId xmlns:a16="http://schemas.microsoft.com/office/drawing/2014/main" id="{F033F5AE-6728-4F19-8DED-658E674B3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13">
            <a:extLst>
              <a:ext uri="{FF2B5EF4-FFF2-40B4-BE49-F238E27FC236}">
                <a16:creationId xmlns:a16="http://schemas.microsoft.com/office/drawing/2014/main" id="{82C7D74A-18BA-4709-A808-44E8815C4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15">
            <a:extLst>
              <a:ext uri="{FF2B5EF4-FFF2-40B4-BE49-F238E27FC236}">
                <a16:creationId xmlns:a16="http://schemas.microsoft.com/office/drawing/2014/main" id="{B5164A3F-1561-4039-8185-AB0EEB713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17">
            <a:extLst>
              <a:ext uri="{FF2B5EF4-FFF2-40B4-BE49-F238E27FC236}">
                <a16:creationId xmlns:a16="http://schemas.microsoft.com/office/drawing/2014/main" id="{2A35DB53-42BE-460E-9CA1-1294C9846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36" name="Rectangle 19">
            <a:extLst>
              <a:ext uri="{FF2B5EF4-FFF2-40B4-BE49-F238E27FC236}">
                <a16:creationId xmlns:a16="http://schemas.microsoft.com/office/drawing/2014/main" id="{E72AA1E7-7434-43A0-9D05-3C7D3ACC05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21">
            <a:extLst>
              <a:ext uri="{FF2B5EF4-FFF2-40B4-BE49-F238E27FC236}">
                <a16:creationId xmlns:a16="http://schemas.microsoft.com/office/drawing/2014/main" id="{466FBB0E-B024-4E3B-9BBD-FF15FC76B6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08170" y="8467"/>
            <a:ext cx="6080656" cy="6163733"/>
            <a:chOff x="6108170" y="8467"/>
            <a:chExt cx="6080656" cy="6163733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55FA0039-AB97-4DC9-AF4A-AB64CB39F0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8228012" y="8467"/>
              <a:ext cx="3810000" cy="3810000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23">
              <a:extLst>
                <a:ext uri="{FF2B5EF4-FFF2-40B4-BE49-F238E27FC236}">
                  <a16:creationId xmlns:a16="http://schemas.microsoft.com/office/drawing/2014/main" id="{A1E5249B-CC4D-4AE0-A6CD-03FE6A9EEC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6108170" y="91545"/>
              <a:ext cx="6080655" cy="6080655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CD40048-2612-4C61-8A89-7A71FE462B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235825" y="228600"/>
              <a:ext cx="4953000" cy="4953000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8BD33E3D-C961-4FE1-8880-F55180E2A5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335837" y="32278"/>
              <a:ext cx="4852989" cy="4852989"/>
            </a:xfrm>
            <a:prstGeom prst="line">
              <a:avLst/>
            </a:prstGeom>
            <a:ln w="3175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D2266163-3A62-4B10-A0CF-FA0701FC8A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845426" y="609601"/>
              <a:ext cx="4343399" cy="4343399"/>
            </a:xfrm>
            <a:prstGeom prst="line">
              <a:avLst/>
            </a:prstGeom>
            <a:ln w="3175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50DFBD52-E264-46BC-97FA-FFD9B52E1D2A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365730" y="210761"/>
            <a:ext cx="5512179" cy="58422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Assertions</a:t>
            </a: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E9B72D3-85F5-4CD3-9E8A-892B7EE298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02" r="22606" b="2"/>
          <a:stretch/>
        </p:blipFill>
        <p:spPr>
          <a:xfrm>
            <a:off x="5837563" y="115431"/>
            <a:ext cx="3497937" cy="2775815"/>
          </a:xfrm>
          <a:custGeom>
            <a:avLst/>
            <a:gdLst/>
            <a:ahLst/>
            <a:cxnLst/>
            <a:rect l="l" t="t" r="r" b="b"/>
            <a:pathLst>
              <a:path w="6245352" h="4956048">
                <a:moveTo>
                  <a:pt x="534609" y="0"/>
                </a:moveTo>
                <a:lnTo>
                  <a:pt x="6245352" y="0"/>
                </a:lnTo>
                <a:lnTo>
                  <a:pt x="6245352" y="4421439"/>
                </a:lnTo>
                <a:lnTo>
                  <a:pt x="5710743" y="4956048"/>
                </a:lnTo>
                <a:lnTo>
                  <a:pt x="0" y="4956048"/>
                </a:lnTo>
                <a:lnTo>
                  <a:pt x="0" y="534609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26445821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Straight Connector 9">
            <a:extLst>
              <a:ext uri="{FF2B5EF4-FFF2-40B4-BE49-F238E27FC236}">
                <a16:creationId xmlns:a16="http://schemas.microsoft.com/office/drawing/2014/main" id="{8FD48FB1-66D8-4676-B0AA-C139A1DB78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11">
            <a:extLst>
              <a:ext uri="{FF2B5EF4-FFF2-40B4-BE49-F238E27FC236}">
                <a16:creationId xmlns:a16="http://schemas.microsoft.com/office/drawing/2014/main" id="{F033F5AE-6728-4F19-8DED-658E674B3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13">
            <a:extLst>
              <a:ext uri="{FF2B5EF4-FFF2-40B4-BE49-F238E27FC236}">
                <a16:creationId xmlns:a16="http://schemas.microsoft.com/office/drawing/2014/main" id="{82C7D74A-18BA-4709-A808-44E8815C4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15">
            <a:extLst>
              <a:ext uri="{FF2B5EF4-FFF2-40B4-BE49-F238E27FC236}">
                <a16:creationId xmlns:a16="http://schemas.microsoft.com/office/drawing/2014/main" id="{B5164A3F-1561-4039-8185-AB0EEB713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17">
            <a:extLst>
              <a:ext uri="{FF2B5EF4-FFF2-40B4-BE49-F238E27FC236}">
                <a16:creationId xmlns:a16="http://schemas.microsoft.com/office/drawing/2014/main" id="{2A35DB53-42BE-460E-9CA1-1294C9846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36" name="Rectangle 19">
            <a:extLst>
              <a:ext uri="{FF2B5EF4-FFF2-40B4-BE49-F238E27FC236}">
                <a16:creationId xmlns:a16="http://schemas.microsoft.com/office/drawing/2014/main" id="{E72AA1E7-7434-43A0-9D05-3C7D3ACC05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21">
            <a:extLst>
              <a:ext uri="{FF2B5EF4-FFF2-40B4-BE49-F238E27FC236}">
                <a16:creationId xmlns:a16="http://schemas.microsoft.com/office/drawing/2014/main" id="{466FBB0E-B024-4E3B-9BBD-FF15FC76B6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08170" y="8467"/>
            <a:ext cx="6080656" cy="6163733"/>
            <a:chOff x="6108170" y="8467"/>
            <a:chExt cx="6080656" cy="6163733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55FA0039-AB97-4DC9-AF4A-AB64CB39F0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8228012" y="8467"/>
              <a:ext cx="3810000" cy="3810000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23">
              <a:extLst>
                <a:ext uri="{FF2B5EF4-FFF2-40B4-BE49-F238E27FC236}">
                  <a16:creationId xmlns:a16="http://schemas.microsoft.com/office/drawing/2014/main" id="{A1E5249B-CC4D-4AE0-A6CD-03FE6A9EEC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6108170" y="91545"/>
              <a:ext cx="6080655" cy="6080655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CD40048-2612-4C61-8A89-7A71FE462B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235825" y="228600"/>
              <a:ext cx="4953000" cy="4953000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8BD33E3D-C961-4FE1-8880-F55180E2A5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335837" y="32278"/>
              <a:ext cx="4852989" cy="4852989"/>
            </a:xfrm>
            <a:prstGeom prst="line">
              <a:avLst/>
            </a:prstGeom>
            <a:ln w="3175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D2266163-3A62-4B10-A0CF-FA0701FC8A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845426" y="609601"/>
              <a:ext cx="4343399" cy="4343399"/>
            </a:xfrm>
            <a:prstGeom prst="line">
              <a:avLst/>
            </a:prstGeom>
            <a:ln w="3175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50DFBD52-E264-46BC-97FA-FFD9B52E1D2A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365730" y="210761"/>
            <a:ext cx="5512179" cy="58422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Standard</a:t>
            </a: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E9B72D3-85F5-4CD3-9E8A-892B7EE298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02" r="22606" b="2"/>
          <a:stretch/>
        </p:blipFill>
        <p:spPr>
          <a:xfrm>
            <a:off x="5837563" y="115431"/>
            <a:ext cx="3497937" cy="2775815"/>
          </a:xfrm>
          <a:custGeom>
            <a:avLst/>
            <a:gdLst/>
            <a:ahLst/>
            <a:cxnLst/>
            <a:rect l="l" t="t" r="r" b="b"/>
            <a:pathLst>
              <a:path w="6245352" h="4956048">
                <a:moveTo>
                  <a:pt x="534609" y="0"/>
                </a:moveTo>
                <a:lnTo>
                  <a:pt x="6245352" y="0"/>
                </a:lnTo>
                <a:lnTo>
                  <a:pt x="6245352" y="4421439"/>
                </a:lnTo>
                <a:lnTo>
                  <a:pt x="5710743" y="4956048"/>
                </a:lnTo>
                <a:lnTo>
                  <a:pt x="0" y="4956048"/>
                </a:lnTo>
                <a:lnTo>
                  <a:pt x="0" y="534609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58141179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Straight Connector 9">
            <a:extLst>
              <a:ext uri="{FF2B5EF4-FFF2-40B4-BE49-F238E27FC236}">
                <a16:creationId xmlns:a16="http://schemas.microsoft.com/office/drawing/2014/main" id="{8FD48FB1-66D8-4676-B0AA-C139A1DB78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11">
            <a:extLst>
              <a:ext uri="{FF2B5EF4-FFF2-40B4-BE49-F238E27FC236}">
                <a16:creationId xmlns:a16="http://schemas.microsoft.com/office/drawing/2014/main" id="{F033F5AE-6728-4F19-8DED-658E674B3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13">
            <a:extLst>
              <a:ext uri="{FF2B5EF4-FFF2-40B4-BE49-F238E27FC236}">
                <a16:creationId xmlns:a16="http://schemas.microsoft.com/office/drawing/2014/main" id="{82C7D74A-18BA-4709-A808-44E8815C4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15">
            <a:extLst>
              <a:ext uri="{FF2B5EF4-FFF2-40B4-BE49-F238E27FC236}">
                <a16:creationId xmlns:a16="http://schemas.microsoft.com/office/drawing/2014/main" id="{B5164A3F-1561-4039-8185-AB0EEB713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17">
            <a:extLst>
              <a:ext uri="{FF2B5EF4-FFF2-40B4-BE49-F238E27FC236}">
                <a16:creationId xmlns:a16="http://schemas.microsoft.com/office/drawing/2014/main" id="{2A35DB53-42BE-460E-9CA1-1294C9846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36" name="Rectangle 19">
            <a:extLst>
              <a:ext uri="{FF2B5EF4-FFF2-40B4-BE49-F238E27FC236}">
                <a16:creationId xmlns:a16="http://schemas.microsoft.com/office/drawing/2014/main" id="{E72AA1E7-7434-43A0-9D05-3C7D3ACC05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21">
            <a:extLst>
              <a:ext uri="{FF2B5EF4-FFF2-40B4-BE49-F238E27FC236}">
                <a16:creationId xmlns:a16="http://schemas.microsoft.com/office/drawing/2014/main" id="{466FBB0E-B024-4E3B-9BBD-FF15FC76B6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08170" y="8467"/>
            <a:ext cx="6080656" cy="6163733"/>
            <a:chOff x="6108170" y="8467"/>
            <a:chExt cx="6080656" cy="6163733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55FA0039-AB97-4DC9-AF4A-AB64CB39F0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8228012" y="8467"/>
              <a:ext cx="3810000" cy="3810000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23">
              <a:extLst>
                <a:ext uri="{FF2B5EF4-FFF2-40B4-BE49-F238E27FC236}">
                  <a16:creationId xmlns:a16="http://schemas.microsoft.com/office/drawing/2014/main" id="{A1E5249B-CC4D-4AE0-A6CD-03FE6A9EEC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6108170" y="91545"/>
              <a:ext cx="6080655" cy="6080655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CD40048-2612-4C61-8A89-7A71FE462B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235825" y="228600"/>
              <a:ext cx="4953000" cy="4953000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8BD33E3D-C961-4FE1-8880-F55180E2A5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335837" y="32278"/>
              <a:ext cx="4852989" cy="4852989"/>
            </a:xfrm>
            <a:prstGeom prst="line">
              <a:avLst/>
            </a:prstGeom>
            <a:ln w="3175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D2266163-3A62-4B10-A0CF-FA0701FC8A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845426" y="609601"/>
              <a:ext cx="4343399" cy="4343399"/>
            </a:xfrm>
            <a:prstGeom prst="line">
              <a:avLst/>
            </a:prstGeom>
            <a:ln w="3175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50DFBD52-E264-46BC-97FA-FFD9B52E1D2A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365730" y="210761"/>
            <a:ext cx="5512179" cy="58422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Standard</a:t>
            </a: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E9B72D3-85F5-4CD3-9E8A-892B7EE298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02" r="22606" b="2"/>
          <a:stretch/>
        </p:blipFill>
        <p:spPr>
          <a:xfrm>
            <a:off x="5837563" y="115431"/>
            <a:ext cx="3497937" cy="2775815"/>
          </a:xfrm>
          <a:custGeom>
            <a:avLst/>
            <a:gdLst/>
            <a:ahLst/>
            <a:cxnLst/>
            <a:rect l="l" t="t" r="r" b="b"/>
            <a:pathLst>
              <a:path w="6245352" h="4956048">
                <a:moveTo>
                  <a:pt x="534609" y="0"/>
                </a:moveTo>
                <a:lnTo>
                  <a:pt x="6245352" y="0"/>
                </a:lnTo>
                <a:lnTo>
                  <a:pt x="6245352" y="4421439"/>
                </a:lnTo>
                <a:lnTo>
                  <a:pt x="5710743" y="4956048"/>
                </a:lnTo>
                <a:lnTo>
                  <a:pt x="0" y="4956048"/>
                </a:lnTo>
                <a:lnTo>
                  <a:pt x="0" y="534609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9952462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7896752" y="5866574"/>
            <a:ext cx="4680754" cy="1040587"/>
          </a:xfrm>
          <a:ln>
            <a:noFill/>
          </a:ln>
        </p:spPr>
        <p:txBody>
          <a:bodyPr>
            <a:normAutofit lnSpcReduction="10000"/>
          </a:bodyPr>
          <a:lstStyle/>
          <a:p>
            <a:pPr lvl="0" algn="ctr" defTabSz="914400">
              <a:spcAft>
                <a:spcPts val="0"/>
              </a:spcAft>
              <a:buClrTx/>
              <a:buSzTx/>
              <a:defRPr/>
            </a:pPr>
            <a:r>
              <a:rPr lang="en-US" sz="1100" b="1" dirty="0">
                <a:solidFill>
                  <a:schemeClr val="bg2">
                    <a:lumMod val="50000"/>
                  </a:schemeClr>
                </a:solidFill>
                <a:latin typeface="Arial Narrow" pitchFamily="34" charset="0"/>
              </a:rPr>
              <a:t>E. G. “Gil” Dickens, Jr.</a:t>
            </a:r>
          </a:p>
          <a:p>
            <a:pPr lvl="0" algn="ctr" defTabSz="914400">
              <a:spcAft>
                <a:spcPts val="0"/>
              </a:spcAft>
              <a:buClrTx/>
              <a:buSzTx/>
              <a:defRPr/>
            </a:pPr>
            <a:r>
              <a:rPr lang="en-US" sz="1100" b="1" i="1" dirty="0">
                <a:solidFill>
                  <a:schemeClr val="bg2">
                    <a:lumMod val="50000"/>
                  </a:schemeClr>
                </a:solidFill>
                <a:latin typeface="Arial Narrow" pitchFamily="34" charset="0"/>
              </a:rPr>
              <a:t>President/CEO, AGS LLC</a:t>
            </a:r>
          </a:p>
          <a:p>
            <a:pPr lvl="0" algn="ctr" defTabSz="914400">
              <a:spcAft>
                <a:spcPts val="0"/>
              </a:spcAft>
              <a:buClrTx/>
              <a:buSzTx/>
              <a:defRPr/>
            </a:pPr>
            <a:r>
              <a:rPr lang="en-US" sz="1100" b="1" i="1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A Certified Service Disabled Veteran </a:t>
            </a:r>
          </a:p>
          <a:p>
            <a:pPr lvl="0" algn="ctr" defTabSz="914400">
              <a:spcAft>
                <a:spcPts val="0"/>
              </a:spcAft>
              <a:buClrTx/>
              <a:buSzTx/>
              <a:defRPr/>
            </a:pPr>
            <a:r>
              <a:rPr lang="en-US" sz="1100" b="1" i="1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Owned Small Business</a:t>
            </a:r>
          </a:p>
          <a:p>
            <a:pPr lvl="0" algn="ctr" defTabSz="914400">
              <a:spcAft>
                <a:spcPts val="0"/>
              </a:spcAft>
              <a:buClrTx/>
              <a:buSzTx/>
              <a:defRPr/>
            </a:pPr>
            <a:r>
              <a:rPr lang="en-US" sz="1100" b="1" i="1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(SDVOSB) 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471" y="145184"/>
            <a:ext cx="2711456" cy="1797813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8" name="TextBox 7"/>
          <p:cNvSpPr txBox="1"/>
          <p:nvPr/>
        </p:nvSpPr>
        <p:spPr>
          <a:xfrm>
            <a:off x="2835927" y="366560"/>
            <a:ext cx="5395683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02060"/>
                </a:solidFill>
              </a:rPr>
              <a:t>AGS LLC</a:t>
            </a:r>
          </a:p>
          <a:p>
            <a:pPr algn="ctr"/>
            <a:r>
              <a:rPr lang="en-US" b="1" dirty="0">
                <a:solidFill>
                  <a:srgbClr val="002060"/>
                </a:solidFill>
              </a:rPr>
              <a:t>ANALYTICAL GOVERNMENT SOLUTIONS </a:t>
            </a:r>
          </a:p>
          <a:p>
            <a:pPr algn="ctr"/>
            <a:endParaRPr lang="en-US" sz="1600" dirty="0"/>
          </a:p>
          <a:p>
            <a:pPr algn="ctr"/>
            <a:r>
              <a:rPr lang="en-US" sz="1600" b="1" i="1" dirty="0">
                <a:solidFill>
                  <a:schemeClr val="accent1"/>
                </a:solidFill>
              </a:rPr>
              <a:t>Defensible, highly accurate analytical products and decision analysis for Decision Makers</a:t>
            </a:r>
          </a:p>
        </p:txBody>
      </p:sp>
      <p:sp>
        <p:nvSpPr>
          <p:cNvPr id="10" name="5-Point Star 9"/>
          <p:cNvSpPr/>
          <p:nvPr/>
        </p:nvSpPr>
        <p:spPr>
          <a:xfrm>
            <a:off x="3965156" y="484867"/>
            <a:ext cx="468662" cy="289561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5-Point Star 10"/>
          <p:cNvSpPr/>
          <p:nvPr/>
        </p:nvSpPr>
        <p:spPr>
          <a:xfrm>
            <a:off x="6500370" y="484868"/>
            <a:ext cx="468662" cy="289561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2308" y="145184"/>
            <a:ext cx="2215897" cy="156413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850306" y="6611779"/>
            <a:ext cx="17272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bg1"/>
                </a:solidFill>
              </a:rPr>
              <a:t>V 072321 </a:t>
            </a:r>
            <a:r>
              <a:rPr lang="en-US" sz="1000" b="1" dirty="0" err="1">
                <a:solidFill>
                  <a:schemeClr val="bg1"/>
                </a:solidFill>
              </a:rPr>
              <a:t>egd</a:t>
            </a:r>
            <a:endParaRPr lang="en-US" sz="1000" b="1" dirty="0">
              <a:solidFill>
                <a:schemeClr val="bg1"/>
              </a:solidFill>
            </a:endParaRPr>
          </a:p>
        </p:txBody>
      </p:sp>
      <p:pic>
        <p:nvPicPr>
          <p:cNvPr id="3" name="Picture 2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F3EDB64F-17A4-40F6-AE5E-AC925B84DBC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6595" y="1826272"/>
            <a:ext cx="1835418" cy="1797813"/>
          </a:xfrm>
          <a:prstGeom prst="rect">
            <a:avLst/>
          </a:prstGeom>
        </p:spPr>
      </p:pic>
      <p:sp>
        <p:nvSpPr>
          <p:cNvPr id="12" name="Subtitle 4">
            <a:extLst>
              <a:ext uri="{FF2B5EF4-FFF2-40B4-BE49-F238E27FC236}">
                <a16:creationId xmlns:a16="http://schemas.microsoft.com/office/drawing/2014/main" id="{5DCB2124-89EF-44F3-A671-253902FBB847}"/>
              </a:ext>
            </a:extLst>
          </p:cNvPr>
          <p:cNvSpPr txBox="1">
            <a:spLocks/>
          </p:cNvSpPr>
          <p:nvPr/>
        </p:nvSpPr>
        <p:spPr>
          <a:xfrm>
            <a:off x="1271623" y="2598019"/>
            <a:ext cx="8144779" cy="372231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t">
            <a:normAutofit fontScale="850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1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 defTabSz="914400">
              <a:spcAft>
                <a:spcPts val="0"/>
              </a:spcAft>
              <a:buClrTx/>
              <a:buSzTx/>
              <a:defRPr/>
            </a:pPr>
            <a:r>
              <a:rPr lang="en-US" sz="3600" b="1" dirty="0">
                <a:solidFill>
                  <a:schemeClr val="tx1"/>
                </a:solidFill>
                <a:latin typeface="Arial Narrow" pitchFamily="34" charset="0"/>
              </a:rPr>
              <a:t>The AGS Staff and Instructors</a:t>
            </a:r>
          </a:p>
          <a:p>
            <a:pPr algn="ctr" defTabSz="914400">
              <a:spcAft>
                <a:spcPts val="0"/>
              </a:spcAft>
              <a:buClrTx/>
              <a:buSzTx/>
              <a:defRPr/>
            </a:pPr>
            <a:r>
              <a:rPr lang="en-US" sz="3600" b="1" dirty="0">
                <a:solidFill>
                  <a:schemeClr val="tx1"/>
                </a:solidFill>
                <a:latin typeface="Arial Narrow" pitchFamily="34" charset="0"/>
              </a:rPr>
              <a:t>Pat Barton and Gil Dickens </a:t>
            </a:r>
          </a:p>
          <a:p>
            <a:pPr algn="ctr" defTabSz="914400">
              <a:spcAft>
                <a:spcPts val="0"/>
              </a:spcAft>
              <a:buClrTx/>
              <a:buSzTx/>
              <a:defRPr/>
            </a:pPr>
            <a:r>
              <a:rPr lang="en-US" sz="3600" b="1" dirty="0">
                <a:solidFill>
                  <a:schemeClr val="tx1"/>
                </a:solidFill>
                <a:latin typeface="Arial Narrow" pitchFamily="34" charset="0"/>
              </a:rPr>
              <a:t>Wish to express our thanks to our Dahlgren SWC and Navy Community </a:t>
            </a:r>
          </a:p>
          <a:p>
            <a:pPr algn="ctr" defTabSz="914400">
              <a:spcAft>
                <a:spcPts val="0"/>
              </a:spcAft>
              <a:buClrTx/>
              <a:buSzTx/>
              <a:defRPr/>
            </a:pPr>
            <a:r>
              <a:rPr lang="en-US" sz="3600" b="1" dirty="0">
                <a:solidFill>
                  <a:schemeClr val="tx1"/>
                </a:solidFill>
                <a:latin typeface="Arial Narrow" pitchFamily="34" charset="0"/>
              </a:rPr>
              <a:t>For Joining Our Presentation of </a:t>
            </a:r>
          </a:p>
          <a:p>
            <a:pPr algn="ctr" defTabSz="914400">
              <a:spcAft>
                <a:spcPts val="0"/>
              </a:spcAft>
              <a:buClrTx/>
              <a:buSzTx/>
              <a:defRPr/>
            </a:pPr>
            <a:endParaRPr lang="en-US" sz="3600" b="1" dirty="0">
              <a:solidFill>
                <a:schemeClr val="tx1"/>
              </a:solidFill>
              <a:latin typeface="Arial Narrow" pitchFamily="34" charset="0"/>
            </a:endParaRPr>
          </a:p>
          <a:p>
            <a:pPr algn="ctr" defTabSz="914400">
              <a:spcAft>
                <a:spcPts val="0"/>
              </a:spcAft>
              <a:buClrTx/>
              <a:buSzTx/>
              <a:defRPr/>
            </a:pPr>
            <a:r>
              <a:rPr lang="en-US" sz="3600" b="1" dirty="0">
                <a:solidFill>
                  <a:schemeClr val="tx1"/>
                </a:solidFill>
                <a:latin typeface="Arial Narrow" pitchFamily="34" charset="0"/>
              </a:rPr>
              <a:t>AGS APPLIED PYTHON COURSE</a:t>
            </a:r>
          </a:p>
          <a:p>
            <a:pPr algn="ctr" defTabSz="914400">
              <a:spcAft>
                <a:spcPts val="0"/>
              </a:spcAft>
              <a:buClrTx/>
              <a:buSzTx/>
              <a:defRPr/>
            </a:pPr>
            <a:r>
              <a:rPr lang="en-US" sz="3600" b="1" dirty="0">
                <a:solidFill>
                  <a:schemeClr val="tx1"/>
                </a:solidFill>
                <a:latin typeface="Arial Narrow" pitchFamily="34" charset="0"/>
              </a:rPr>
              <a:t>July 19th – July 23</a:t>
            </a:r>
            <a:r>
              <a:rPr lang="en-US" sz="3600" b="1" baseline="30000" dirty="0">
                <a:solidFill>
                  <a:schemeClr val="tx1"/>
                </a:solidFill>
                <a:latin typeface="Arial Narrow" pitchFamily="34" charset="0"/>
              </a:rPr>
              <a:t>rd</a:t>
            </a:r>
            <a:r>
              <a:rPr lang="en-US" sz="3600" b="1" dirty="0">
                <a:solidFill>
                  <a:schemeClr val="tx1"/>
                </a:solidFill>
                <a:latin typeface="Arial Narrow" pitchFamily="34" charset="0"/>
              </a:rPr>
              <a:t> 2021</a:t>
            </a:r>
          </a:p>
          <a:p>
            <a:pPr algn="ctr" defTabSz="914400">
              <a:spcAft>
                <a:spcPts val="0"/>
              </a:spcAft>
              <a:buClrTx/>
              <a:buSzTx/>
              <a:defRPr/>
            </a:pPr>
            <a:endParaRPr lang="en-US" sz="3600" b="1" dirty="0">
              <a:solidFill>
                <a:schemeClr val="bg2">
                  <a:lumMod val="50000"/>
                </a:schemeClr>
              </a:solidFill>
              <a:latin typeface="Arial Narrow" pitchFamily="34" charset="0"/>
            </a:endParaRPr>
          </a:p>
          <a:p>
            <a:pPr algn="ctr" defTabSz="914400">
              <a:spcAft>
                <a:spcPts val="0"/>
              </a:spcAft>
              <a:buClrTx/>
              <a:buSzTx/>
              <a:defRPr/>
            </a:pPr>
            <a:endParaRPr lang="en-US" sz="1600" b="1" i="1" dirty="0">
              <a:solidFill>
                <a:schemeClr val="bg2">
                  <a:lumMod val="50000"/>
                </a:schemeClr>
              </a:solidFill>
              <a:latin typeface="Arial Black" panose="020B0A04020102020204" pitchFamily="34" charset="0"/>
            </a:endParaRPr>
          </a:p>
          <a:p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6DD0E97-0CA3-40BB-BD46-AF63D474880C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2013" y="1826273"/>
            <a:ext cx="2000500" cy="16843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6AFEE92-0C64-4D79-B1E0-4BA0BADE17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53864" y="3914698"/>
            <a:ext cx="2000500" cy="188534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1CBF9FB-B95D-4BAF-A4DD-5CA115E0CB2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202" y="4045726"/>
            <a:ext cx="1716769" cy="1885343"/>
          </a:xfrm>
          <a:prstGeom prst="rect">
            <a:avLst/>
          </a:prstGeom>
        </p:spPr>
      </p:pic>
      <p:sp>
        <p:nvSpPr>
          <p:cNvPr id="14" name="Subtitle 4">
            <a:extLst>
              <a:ext uri="{FF2B5EF4-FFF2-40B4-BE49-F238E27FC236}">
                <a16:creationId xmlns:a16="http://schemas.microsoft.com/office/drawing/2014/main" id="{82D6971F-23B7-4810-BA61-B305C9A8FF67}"/>
              </a:ext>
            </a:extLst>
          </p:cNvPr>
          <p:cNvSpPr txBox="1">
            <a:spLocks/>
          </p:cNvSpPr>
          <p:nvPr/>
        </p:nvSpPr>
        <p:spPr>
          <a:xfrm>
            <a:off x="-666339" y="5910769"/>
            <a:ext cx="3615731" cy="1040587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1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 defTabSz="914400">
              <a:spcAft>
                <a:spcPts val="0"/>
              </a:spcAft>
              <a:buClrTx/>
              <a:buSzTx/>
              <a:defRPr/>
            </a:pPr>
            <a:r>
              <a:rPr lang="en-US" sz="1100" b="1" dirty="0">
                <a:solidFill>
                  <a:schemeClr val="bg2">
                    <a:lumMod val="50000"/>
                  </a:schemeClr>
                </a:solidFill>
                <a:latin typeface="Arial Narrow" pitchFamily="34" charset="0"/>
              </a:rPr>
              <a:t>Pat Barton.</a:t>
            </a:r>
          </a:p>
          <a:p>
            <a:pPr algn="ctr" defTabSz="914400">
              <a:spcAft>
                <a:spcPts val="0"/>
              </a:spcAft>
              <a:buClrTx/>
              <a:buSzTx/>
              <a:defRPr/>
            </a:pPr>
            <a:r>
              <a:rPr lang="en-US" sz="1100" b="1" i="1" dirty="0">
                <a:solidFill>
                  <a:schemeClr val="bg2">
                    <a:lumMod val="50000"/>
                  </a:schemeClr>
                </a:solidFill>
                <a:latin typeface="Arial Narrow" pitchFamily="34" charset="0"/>
              </a:rPr>
              <a:t>President/CEO, PES LLC</a:t>
            </a:r>
          </a:p>
          <a:p>
            <a:pPr algn="ctr" defTabSz="914400">
              <a:spcAft>
                <a:spcPts val="0"/>
              </a:spcAft>
              <a:buClrTx/>
              <a:buSzTx/>
              <a:defRPr/>
            </a:pPr>
            <a:r>
              <a:rPr lang="en-US" sz="1100" b="1" i="1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A Certified Service Minority </a:t>
            </a:r>
          </a:p>
          <a:p>
            <a:pPr algn="ctr" defTabSz="914400">
              <a:spcAft>
                <a:spcPts val="0"/>
              </a:spcAft>
              <a:buClrTx/>
              <a:buSzTx/>
              <a:defRPr/>
            </a:pPr>
            <a:r>
              <a:rPr lang="en-US" sz="1100" b="1" i="1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Owned Small Business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37114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C85BC1-F4C5-4DBE-AE4E-875B3AAD087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282083" y="312088"/>
            <a:ext cx="6643009" cy="9854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Flavors of C++ and what you have:</a:t>
            </a:r>
          </a:p>
          <a:p>
            <a:pPr marL="6858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07001D-8C37-4A9F-A383-103227479C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431" r="22911" b="2"/>
          <a:stretch/>
        </p:blipFill>
        <p:spPr>
          <a:xfrm>
            <a:off x="831" y="10"/>
            <a:ext cx="3502025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341A4D6-B145-4D27-9DB3-2B4582985250}"/>
              </a:ext>
            </a:extLst>
          </p:cNvPr>
          <p:cNvSpPr txBox="1"/>
          <p:nvPr/>
        </p:nvSpPr>
        <p:spPr>
          <a:xfrm>
            <a:off x="4282083" y="918755"/>
            <a:ext cx="7255493" cy="4247317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shade val="50000"/>
                <a:hueMod val="94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// which.cpp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#include &lt;iostream&gt;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using std::</a:t>
            </a:r>
            <a:r>
              <a:rPr lang="en-US" dirty="0" err="1">
                <a:solidFill>
                  <a:schemeClr val="bg1"/>
                </a:solidFill>
              </a:rPr>
              <a:t>cout</a:t>
            </a:r>
            <a:r>
              <a:rPr lang="en-US" dirty="0">
                <a:solidFill>
                  <a:schemeClr val="bg1"/>
                </a:solidFill>
              </a:rPr>
              <a:t>;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// Reports which version of C++ you're using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int main(){</a:t>
            </a:r>
          </a:p>
          <a:p>
            <a:r>
              <a:rPr lang="en-US" dirty="0">
                <a:solidFill>
                  <a:schemeClr val="bg1"/>
                </a:solidFill>
              </a:rPr>
              <a:t>    if (__</a:t>
            </a:r>
            <a:r>
              <a:rPr lang="en-US" dirty="0" err="1">
                <a:solidFill>
                  <a:schemeClr val="bg1"/>
                </a:solidFill>
              </a:rPr>
              <a:t>cplusplus</a:t>
            </a:r>
            <a:r>
              <a:rPr lang="en-US" dirty="0">
                <a:solidFill>
                  <a:schemeClr val="bg1"/>
                </a:solidFill>
              </a:rPr>
              <a:t> == 201703L) </a:t>
            </a:r>
            <a:r>
              <a:rPr lang="en-US" dirty="0" err="1">
                <a:solidFill>
                  <a:schemeClr val="bg1"/>
                </a:solidFill>
              </a:rPr>
              <a:t>cout</a:t>
            </a:r>
            <a:r>
              <a:rPr lang="en-US" dirty="0">
                <a:solidFill>
                  <a:schemeClr val="bg1"/>
                </a:solidFill>
              </a:rPr>
              <a:t> &lt;&lt; "C++17\n";</a:t>
            </a:r>
          </a:p>
          <a:p>
            <a:r>
              <a:rPr lang="en-US" dirty="0">
                <a:solidFill>
                  <a:schemeClr val="bg1"/>
                </a:solidFill>
              </a:rPr>
              <a:t>    else if (__</a:t>
            </a:r>
            <a:r>
              <a:rPr lang="en-US" dirty="0" err="1">
                <a:solidFill>
                  <a:schemeClr val="bg1"/>
                </a:solidFill>
              </a:rPr>
              <a:t>cplusplus</a:t>
            </a:r>
            <a:r>
              <a:rPr lang="en-US" dirty="0">
                <a:solidFill>
                  <a:schemeClr val="bg1"/>
                </a:solidFill>
              </a:rPr>
              <a:t> == 201402L) </a:t>
            </a:r>
            <a:r>
              <a:rPr lang="en-US" dirty="0" err="1">
                <a:solidFill>
                  <a:schemeClr val="bg1"/>
                </a:solidFill>
              </a:rPr>
              <a:t>cout</a:t>
            </a:r>
            <a:r>
              <a:rPr lang="en-US" dirty="0">
                <a:solidFill>
                  <a:schemeClr val="bg1"/>
                </a:solidFill>
              </a:rPr>
              <a:t> &lt;&lt; "C++14\n";</a:t>
            </a:r>
          </a:p>
          <a:p>
            <a:r>
              <a:rPr lang="en-US" dirty="0">
                <a:solidFill>
                  <a:schemeClr val="bg1"/>
                </a:solidFill>
              </a:rPr>
              <a:t>    else if (__</a:t>
            </a:r>
            <a:r>
              <a:rPr lang="en-US" dirty="0" err="1">
                <a:solidFill>
                  <a:schemeClr val="bg1"/>
                </a:solidFill>
              </a:rPr>
              <a:t>cplusplus</a:t>
            </a:r>
            <a:r>
              <a:rPr lang="en-US" dirty="0">
                <a:solidFill>
                  <a:schemeClr val="bg1"/>
                </a:solidFill>
              </a:rPr>
              <a:t> == 201103L) </a:t>
            </a:r>
            <a:r>
              <a:rPr lang="en-US" dirty="0" err="1">
                <a:solidFill>
                  <a:schemeClr val="bg1"/>
                </a:solidFill>
              </a:rPr>
              <a:t>cout</a:t>
            </a:r>
            <a:r>
              <a:rPr lang="en-US" dirty="0">
                <a:solidFill>
                  <a:schemeClr val="bg1"/>
                </a:solidFill>
              </a:rPr>
              <a:t> &lt;&lt; "C++11\n";</a:t>
            </a:r>
          </a:p>
          <a:p>
            <a:r>
              <a:rPr lang="en-US" dirty="0">
                <a:solidFill>
                  <a:schemeClr val="bg1"/>
                </a:solidFill>
              </a:rPr>
              <a:t>    else if (__</a:t>
            </a:r>
            <a:r>
              <a:rPr lang="en-US" dirty="0" err="1">
                <a:solidFill>
                  <a:schemeClr val="bg1"/>
                </a:solidFill>
              </a:rPr>
              <a:t>cplusplus</a:t>
            </a:r>
            <a:r>
              <a:rPr lang="en-US" dirty="0">
                <a:solidFill>
                  <a:schemeClr val="bg1"/>
                </a:solidFill>
              </a:rPr>
              <a:t> == 199711L) </a:t>
            </a:r>
            <a:r>
              <a:rPr lang="en-US" dirty="0" err="1">
                <a:solidFill>
                  <a:schemeClr val="bg1"/>
                </a:solidFill>
              </a:rPr>
              <a:t>cout</a:t>
            </a:r>
            <a:r>
              <a:rPr lang="en-US" dirty="0">
                <a:solidFill>
                  <a:schemeClr val="bg1"/>
                </a:solidFill>
              </a:rPr>
              <a:t> &lt;&lt; "C++98\n";</a:t>
            </a:r>
          </a:p>
          <a:p>
            <a:r>
              <a:rPr lang="en-US" dirty="0">
                <a:solidFill>
                  <a:schemeClr val="bg1"/>
                </a:solidFill>
              </a:rPr>
              <a:t>    else </a:t>
            </a:r>
            <a:r>
              <a:rPr lang="en-US" dirty="0" err="1">
                <a:solidFill>
                  <a:schemeClr val="bg1"/>
                </a:solidFill>
              </a:rPr>
              <a:t>cout</a:t>
            </a:r>
            <a:r>
              <a:rPr lang="en-US" dirty="0">
                <a:solidFill>
                  <a:schemeClr val="bg1"/>
                </a:solidFill>
              </a:rPr>
              <a:t> &lt;&lt; "pre-standard C++\n";</a:t>
            </a:r>
          </a:p>
          <a:p>
            <a:r>
              <a:rPr lang="en-US" dirty="0">
                <a:solidFill>
                  <a:schemeClr val="bg1"/>
                </a:solidFill>
              </a:rPr>
              <a:t>}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B4DDE26B-5100-4C89-9B48-40DEC50F2BCF}"/>
              </a:ext>
            </a:extLst>
          </p:cNvPr>
          <p:cNvSpPr txBox="1">
            <a:spLocks/>
          </p:cNvSpPr>
          <p:nvPr/>
        </p:nvSpPr>
        <p:spPr>
          <a:xfrm>
            <a:off x="4282083" y="5900270"/>
            <a:ext cx="6643009" cy="9854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Note:  you can work with any version  e.g., 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$  g++ -o hello.exe   –std=</a:t>
            </a:r>
            <a:r>
              <a:rPr lang="en-US" dirty="0" err="1">
                <a:solidFill>
                  <a:schemeClr val="tx1"/>
                </a:solidFill>
              </a:rPr>
              <a:t>c++</a:t>
            </a:r>
            <a:r>
              <a:rPr lang="en-US" dirty="0">
                <a:solidFill>
                  <a:schemeClr val="tx1"/>
                </a:solidFill>
              </a:rPr>
              <a:t>14    hello.cpp</a:t>
            </a:r>
          </a:p>
          <a:p>
            <a:pPr marL="1143000" lvl="1"/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237115013"/>
      </p:ext>
    </p:extLst>
  </p:cSld>
  <p:clrMapOvr>
    <a:masterClrMapping/>
  </p:clrMapOvr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4054</Words>
  <Application>Microsoft Office PowerPoint</Application>
  <PresentationFormat>Widescreen</PresentationFormat>
  <Paragraphs>905</Paragraphs>
  <Slides>89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89</vt:i4>
      </vt:variant>
    </vt:vector>
  </HeadingPairs>
  <TitlesOfParts>
    <vt:vector size="96" baseType="lpstr">
      <vt:lpstr>Arial Black</vt:lpstr>
      <vt:lpstr>Arial Narrow</vt:lpstr>
      <vt:lpstr>Calibri</vt:lpstr>
      <vt:lpstr>Century Gothic</vt:lpstr>
      <vt:lpstr>Consolas</vt:lpstr>
      <vt:lpstr>Wingdings 3</vt:lpstr>
      <vt:lpstr>Slice</vt:lpstr>
      <vt:lpstr>PowerPoint Presentation</vt:lpstr>
      <vt:lpstr>DAY 1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DAY 2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DAY 3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DAY 4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DAY 5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Kevin Wetzel</dc:creator>
  <cp:lastModifiedBy>pat barton</cp:lastModifiedBy>
  <cp:revision>38</cp:revision>
  <dcterms:created xsi:type="dcterms:W3CDTF">2021-03-24T18:43:29Z</dcterms:created>
  <dcterms:modified xsi:type="dcterms:W3CDTF">2021-11-30T20:03:22Z</dcterms:modified>
</cp:coreProperties>
</file>